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5" r:id="rId3"/>
    <p:sldId id="278" r:id="rId4"/>
    <p:sldId id="279" r:id="rId5"/>
    <p:sldId id="280" r:id="rId6"/>
    <p:sldId id="281" r:id="rId7"/>
    <p:sldId id="282" r:id="rId8"/>
    <p:sldId id="260" r:id="rId9"/>
    <p:sldId id="261" r:id="rId10"/>
    <p:sldId id="262" r:id="rId11"/>
    <p:sldId id="266" r:id="rId12"/>
    <p:sldId id="267" r:id="rId13"/>
    <p:sldId id="263" r:id="rId14"/>
    <p:sldId id="257" r:id="rId15"/>
    <p:sldId id="268" r:id="rId16"/>
    <p:sldId id="269" r:id="rId17"/>
    <p:sldId id="270" r:id="rId18"/>
    <p:sldId id="286" r:id="rId19"/>
    <p:sldId id="271" r:id="rId20"/>
    <p:sldId id="272" r:id="rId21"/>
    <p:sldId id="258" r:id="rId22"/>
    <p:sldId id="273" r:id="rId23"/>
    <p:sldId id="274" r:id="rId24"/>
    <p:sldId id="259" r:id="rId25"/>
    <p:sldId id="284" r:id="rId26"/>
    <p:sldId id="287" r:id="rId27"/>
    <p:sldId id="285" r:id="rId28"/>
    <p:sldId id="283" r:id="rId29"/>
    <p:sldId id="275" r:id="rId30"/>
    <p:sldId id="276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2864"/>
    <a:srgbClr val="204864"/>
    <a:srgbClr val="2038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36"/>
    <p:restoredTop sz="94601"/>
  </p:normalViewPr>
  <p:slideViewPr>
    <p:cSldViewPr snapToGrid="0" snapToObjects="1">
      <p:cViewPr>
        <p:scale>
          <a:sx n="81" d="100"/>
          <a:sy n="81" d="100"/>
        </p:scale>
        <p:origin x="183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ECEB0-BD31-D841-B8E5-B52CA1DD48BA}" type="datetimeFigureOut">
              <a:rPr kumimoji="1" lang="ko-KR" altLang="en-US" smtClean="0"/>
              <a:t>2019. 12. 20.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7FDD5-31F6-3B4C-A0E1-2789196E7B1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6487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jungnoh/318c1b728d5eaeb9a14a1fff6f08e9fa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7FDD5-31F6-3B4C-A0E1-2789196E7B1F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3745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480A9-6706-754D-AFD9-ABB07B8B833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7802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let a =1</a:t>
            </a:r>
          </a:p>
          <a:p>
            <a:r>
              <a:rPr kumimoji="1" lang="en-US" altLang="ko-KR" dirty="0"/>
              <a:t>const b = 2</a:t>
            </a:r>
          </a:p>
          <a:p>
            <a:r>
              <a:rPr kumimoji="1" lang="en-US" altLang="ko-KR" dirty="0"/>
              <a:t>a</a:t>
            </a:r>
          </a:p>
          <a:p>
            <a:r>
              <a:rPr kumimoji="1" lang="en-US" altLang="ko-KR" dirty="0"/>
              <a:t>b</a:t>
            </a:r>
          </a:p>
          <a:p>
            <a:r>
              <a:rPr kumimoji="1" lang="en-US" altLang="ko-KR" dirty="0"/>
              <a:t>a = ‘</a:t>
            </a:r>
            <a:r>
              <a:rPr kumimoji="1" lang="en-US" altLang="ko-KR" dirty="0" err="1"/>
              <a:t>asdf</a:t>
            </a:r>
            <a:r>
              <a:rPr kumimoji="1" lang="en-US" altLang="ko-KR" dirty="0"/>
              <a:t>’</a:t>
            </a:r>
          </a:p>
          <a:p>
            <a:r>
              <a:rPr kumimoji="1" lang="en-US" altLang="ko-KR" dirty="0"/>
              <a:t>a</a:t>
            </a:r>
          </a:p>
          <a:p>
            <a:r>
              <a:rPr kumimoji="1" lang="en-US" altLang="ko-KR" dirty="0"/>
              <a:t>b = 4 // error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function hi(msg)</a:t>
            </a:r>
            <a:r>
              <a:rPr kumimoji="1" lang="ko-KR" altLang="en-US" dirty="0"/>
              <a:t> </a:t>
            </a:r>
            <a:r>
              <a:rPr kumimoji="1" lang="en-US" altLang="ko-KR" dirty="0"/>
              <a:t>{</a:t>
            </a:r>
          </a:p>
          <a:p>
            <a:r>
              <a:rPr kumimoji="1" lang="ko-KR" altLang="en-US" dirty="0"/>
              <a:t>  </a:t>
            </a:r>
            <a:r>
              <a:rPr kumimoji="1" lang="en-US" altLang="ko-KR" dirty="0"/>
              <a:t>alert(msg)</a:t>
            </a:r>
          </a:p>
          <a:p>
            <a:r>
              <a:rPr kumimoji="1" lang="en-US" altLang="ko-KR" dirty="0"/>
              <a:t>}</a:t>
            </a:r>
          </a:p>
          <a:p>
            <a:r>
              <a:rPr kumimoji="1" lang="en-US" altLang="ko-KR" dirty="0"/>
              <a:t>hi(‘</a:t>
            </a:r>
            <a:r>
              <a:rPr kumimoji="1" lang="en-US" altLang="ko-KR" dirty="0" err="1"/>
              <a:t>asdf</a:t>
            </a:r>
            <a:r>
              <a:rPr kumimoji="1" lang="en-US" altLang="ko-KR" dirty="0"/>
              <a:t>’)</a:t>
            </a:r>
          </a:p>
          <a:p>
            <a:r>
              <a:rPr kumimoji="1" lang="en-US" altLang="ko-KR" dirty="0"/>
              <a:t>let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insa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/>
              <a:t>hi</a:t>
            </a:r>
          </a:p>
          <a:p>
            <a:r>
              <a:rPr kumimoji="1" lang="en-US" altLang="ko-KR" dirty="0" err="1"/>
              <a:t>Insa</a:t>
            </a:r>
            <a:r>
              <a:rPr kumimoji="1" lang="en-US" altLang="ko-KR" dirty="0"/>
              <a:t>(‘</a:t>
            </a:r>
            <a:r>
              <a:rPr kumimoji="1" lang="en-US" altLang="ko-KR" dirty="0" err="1"/>
              <a:t>asdf</a:t>
            </a:r>
            <a:r>
              <a:rPr kumimoji="1" lang="en-US" altLang="ko-KR" dirty="0"/>
              <a:t>’)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480A9-6706-754D-AFD9-ABB07B8B833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5969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자세한 서버의 </a:t>
            </a:r>
            <a:r>
              <a:rPr kumimoji="1" lang="ko-KR" altLang="en-US" dirty="0" err="1"/>
              <a:t>구동원리는</a:t>
            </a:r>
            <a:r>
              <a:rPr kumimoji="1" lang="ko-KR" altLang="en-US" dirty="0"/>
              <a:t> 싸전에서 배웠다고 하고 생략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480A9-6706-754D-AFD9-ABB07B8B833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7468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480A9-6706-754D-AFD9-ABB07B8B833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5418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https://gist.github.com/jungnoh/318c1b728d5eaeb9a14a1fff6f08e9fa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480A9-6706-754D-AFD9-ABB07B8B833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4129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7FDD5-31F6-3B4C-A0E1-2789196E7B1F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0423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C4F04-CE59-3D43-9F4A-5858FB4236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2A3700-EE93-2D4E-B4F8-6B5081563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5857A-202C-4143-98F1-3BFE0503F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D1AAD-9923-254E-8540-A3DEA9BEB59D}" type="datetime1">
              <a:rPr kumimoji="1" lang="ko-KR" altLang="en-US" smtClean="0"/>
              <a:t>2019. 12. 20.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C2FB13-2B3A-CC46-BC20-F499663F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B26091-D527-2A42-AE82-FB4F73D0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683B-A45E-874E-802B-53CDBD9BB2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9131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21479-0307-1946-8F37-52F8F3182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4AB1B4-4147-E040-85B4-8BFD00469F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7D89CD-3E6A-924C-9CA4-89ADB4FD6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88B1D-D480-A249-BCA5-71521F491D66}" type="datetime1">
              <a:rPr kumimoji="1" lang="ko-KR" altLang="en-US" smtClean="0"/>
              <a:t>2019. 12. 20.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3C4A9B-C1B6-4E44-9F3F-CBFD52D26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AEAEC9-AD11-DF4D-AF56-1769677A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683B-A45E-874E-802B-53CDBD9BB2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699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A33E1F-11F5-A54D-80EA-768386C74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C73F95-C341-E54F-880B-DCA02A981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D7026D-CFFF-0B43-9DD9-7975C6810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16F42-B2A8-E74B-9195-87CFD5660C42}" type="datetime1">
              <a:rPr kumimoji="1" lang="ko-KR" altLang="en-US" smtClean="0"/>
              <a:t>2019. 12. 20.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B6F785-3128-F64C-9805-4A5D8EA8B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78A361-8620-384B-86F2-34AE4B82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683B-A45E-874E-802B-53CDBD9BB2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6969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95148-E3F5-5848-B505-B0CB8D29C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610FD5-7C37-9640-BDA2-110DC4024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6711DF-AC44-9A40-835A-4C583B28E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3A5BE-63A8-B845-81E1-5AA67658288C}" type="datetime1">
              <a:rPr kumimoji="1" lang="ko-KR" altLang="en-US" smtClean="0"/>
              <a:t>2019. 12. 20.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5B13E1-BFFD-B94A-A965-344EB6DDC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0AE00-0D06-274E-9A08-0D0B49580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683B-A45E-874E-802B-53CDBD9BB2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1083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ADEF-CFE2-0F4B-A6E4-09B7BD9B6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D757DA-07D2-8F4E-AA21-433401CF2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20A19F-6EE5-3C4A-9B46-F8FEF25F4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1529-E445-2C49-969D-38FD121CEA7D}" type="datetime1">
              <a:rPr kumimoji="1" lang="ko-KR" altLang="en-US" smtClean="0"/>
              <a:t>2019. 12. 20.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F97844-3294-EF4E-AD08-5B535AE1D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FDB7B1-6D23-EB4D-84CD-DD64DB4C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683B-A45E-874E-802B-53CDBD9BB2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30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7BF76C-46C2-5C4A-9A38-BEAC7D72E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0C18AE-950D-754F-883F-7A8FCA778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3B8DD9-4890-014D-8DA7-91C8183E0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CF3211-EB36-104C-88AC-4CA9BDBD9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69C51-E9B6-CC45-8CA5-D3A72C58B2AC}" type="datetime1">
              <a:rPr kumimoji="1" lang="ko-KR" altLang="en-US" smtClean="0"/>
              <a:t>2019. 12. 20.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4DB2E1-2410-7049-9066-3EB28691E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651EFD-646C-7143-83CD-0558F94F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683B-A45E-874E-802B-53CDBD9BB2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9083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1518C-F7D3-914D-96A3-05D1B0F11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47A676-9BCC-6642-99D7-41EE2C49F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02CA4E-A91F-2C40-9BB7-BE60A3FC0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0C33C2-BB98-7B40-866A-72B703F089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0C474AB-DDF8-4049-8E4A-AC0AB34D1E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025020-9639-C349-BC81-F94477B34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1B93E-33BD-2F42-AFC3-0C08CFDB4697}" type="datetime1">
              <a:rPr kumimoji="1" lang="ko-KR" altLang="en-US" smtClean="0"/>
              <a:t>2019. 12. 20.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B90B299-5859-224C-B79E-803447FE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F5CAAD-B0E2-824B-BDB0-6DC2DB661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683B-A45E-874E-802B-53CDBD9BB2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0483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3AC5D-BA28-4246-95F8-BCAC81CC0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7B0075-5AB5-7E44-8896-A07E310A9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1ED5D-FF90-DF46-A78E-7DB06461CB4B}" type="datetime1">
              <a:rPr kumimoji="1" lang="ko-KR" altLang="en-US" smtClean="0"/>
              <a:t>2019. 12. 20.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8E97BD-A3BF-6844-A370-4EC072273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981689-0AC7-E442-A278-1D17F995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683B-A45E-874E-802B-53CDBD9BB2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0066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0BD6C5-368C-B241-8752-3EFE6397A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1B0F-0714-8C47-8844-E367577CB743}" type="datetime1">
              <a:rPr kumimoji="1" lang="ko-KR" altLang="en-US" smtClean="0"/>
              <a:t>2019. 12. 20.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632099-B5DD-F144-A7DA-011D3502D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E9E9C7-AD89-584F-A36E-4E140E6D0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683B-A45E-874E-802B-53CDBD9BB2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429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3667F-3762-6C4C-9C22-31DB93D19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9819F4-728A-2E43-A27F-9096923A4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52114F-62DE-1E41-B2A5-CE1F85E7E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6541AE-9FF3-F549-8E64-B05CE2767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0058-DEA2-4341-923E-9A8B436B7C9B}" type="datetime1">
              <a:rPr kumimoji="1" lang="ko-KR" altLang="en-US" smtClean="0"/>
              <a:t>2019. 12. 20.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2D2841-9EF5-D048-AFC4-FF4C1E892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5CF139-E559-204E-8CC4-07B5CBB81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683B-A45E-874E-802B-53CDBD9BB2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3655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A7513-6231-DE42-B1D8-C23BB82BE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FB8ED75-9341-9E47-840D-03CD9A751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7B32A7-E4E1-A14B-9EE8-5F751B3BF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DFF102-D0C5-E540-B615-FC304C160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3E551-7037-844D-B6F5-C8071D161297}" type="datetime1">
              <a:rPr kumimoji="1" lang="ko-KR" altLang="en-US" smtClean="0"/>
              <a:t>2019. 12. 20.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5E19E4-9458-8247-9B4A-80724363C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413236-650E-AA4C-A68E-1FF0F5FF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683B-A45E-874E-802B-53CDBD9BB2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7047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46CDC46-BCCC-C441-AC23-4D5F7311A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8BA9A7-A5FE-064B-B79A-76DDAA307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A6DE15-A98A-374C-91C5-FB3098B58E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E0E4E-886F-C44B-95E9-A31D69AEA695}" type="datetime1">
              <a:rPr kumimoji="1" lang="ko-KR" altLang="en-US" smtClean="0"/>
              <a:t>2019. 12. 20.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F39AD4-63F6-DF48-B235-6E47C14AF7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570FD2-12DB-3D4A-868E-BD9AC27ABB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4683B-A45E-874E-802B-53CDBD9BB2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972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horturl.at/gnJT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vips.co.kr:7002/intro/191113/intro.asp" TargetMode="External"/><Relationship Id="rId2" Type="http://schemas.openxmlformats.org/officeDocument/2006/relationships/hyperlink" Target="http://www.nav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postman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expressjs.com/k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mailto:gil4260@naver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jungnoh/pen/MWYexYv" TargetMode="External"/><Relationship Id="rId2" Type="http://schemas.openxmlformats.org/officeDocument/2006/relationships/hyperlink" Target="https://codepen.io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다리꼴[T] 6">
            <a:extLst>
              <a:ext uri="{FF2B5EF4-FFF2-40B4-BE49-F238E27FC236}">
                <a16:creationId xmlns:a16="http://schemas.microsoft.com/office/drawing/2014/main" id="{A76F8D35-5DC7-A34C-AC46-EDACD58A51D3}"/>
              </a:ext>
            </a:extLst>
          </p:cNvPr>
          <p:cNvSpPr/>
          <p:nvPr/>
        </p:nvSpPr>
        <p:spPr>
          <a:xfrm>
            <a:off x="5156200" y="-41340"/>
            <a:ext cx="8998712" cy="7045643"/>
          </a:xfrm>
          <a:prstGeom prst="trapezoid">
            <a:avLst/>
          </a:prstGeom>
          <a:solidFill>
            <a:srgbClr val="302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3096557-B5DD-2E4E-9496-54A1FBBE5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3500" y="1887536"/>
            <a:ext cx="5778500" cy="703263"/>
          </a:xfrm>
        </p:spPr>
        <p:txBody>
          <a:bodyPr>
            <a:normAutofit fontScale="90000"/>
          </a:bodyPr>
          <a:lstStyle/>
          <a:p>
            <a:r>
              <a:rPr kumimoji="1" lang="ko-KR" altLang="en-US" sz="5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신입생 세미나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3606E1-056C-EE45-9BCE-075F1B6A1A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00" y="1865019"/>
            <a:ext cx="5289472" cy="285808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F121BCE-B373-0F4D-9F2D-358FC3D854BE}"/>
              </a:ext>
            </a:extLst>
          </p:cNvPr>
          <p:cNvSpPr txBox="1">
            <a:spLocks/>
          </p:cNvSpPr>
          <p:nvPr/>
        </p:nvSpPr>
        <p:spPr>
          <a:xfrm>
            <a:off x="6363144" y="4477084"/>
            <a:ext cx="5778500" cy="12171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0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2019.12.20</a:t>
            </a:r>
          </a:p>
          <a:p>
            <a:r>
              <a:rPr kumimoji="1" lang="en-US" altLang="ko-KR" sz="30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Part1 (14</a:t>
            </a:r>
            <a:r>
              <a:rPr kumimoji="1" lang="ko-KR" altLang="en-US" sz="30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시 </a:t>
            </a:r>
            <a:r>
              <a:rPr kumimoji="1" lang="en-US" altLang="ko-KR" sz="30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~</a:t>
            </a:r>
            <a:r>
              <a:rPr kumimoji="1" lang="ko-KR" altLang="en-US" sz="30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30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17</a:t>
            </a:r>
            <a:r>
              <a:rPr kumimoji="1" lang="ko-KR" altLang="en-US" sz="30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시</a:t>
            </a:r>
            <a:r>
              <a:rPr kumimoji="1" lang="en-US" altLang="ko-KR" sz="30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5EB13F7-A2B6-CD42-B75B-377E2536A229}"/>
              </a:ext>
            </a:extLst>
          </p:cNvPr>
          <p:cNvSpPr txBox="1">
            <a:spLocks/>
          </p:cNvSpPr>
          <p:nvPr/>
        </p:nvSpPr>
        <p:spPr>
          <a:xfrm>
            <a:off x="6388608" y="3337737"/>
            <a:ext cx="5778500" cy="7032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0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노정훈</a:t>
            </a:r>
            <a:endParaRPr kumimoji="1" lang="en-US" altLang="ko-KR" sz="30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C88C7F5-D7CC-0649-8896-F3AC32D225E2}"/>
              </a:ext>
            </a:extLst>
          </p:cNvPr>
          <p:cNvCxnSpPr>
            <a:cxnSpLocks/>
          </p:cNvCxnSpPr>
          <p:nvPr/>
        </p:nvCxnSpPr>
        <p:spPr>
          <a:xfrm>
            <a:off x="6712839" y="3084303"/>
            <a:ext cx="5079111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55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2BFE9D-CDCA-C34C-970B-A198C8837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Node.js</a:t>
            </a:r>
            <a:r>
              <a:rPr kumimoji="1" lang="ko-KR" altLang="en-US" dirty="0" err="1"/>
              <a:t>특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AD392A-C4BF-4343-A696-D49F3D8C6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dirty="0"/>
              <a:t>자바스크립트를 서버에서</a:t>
            </a:r>
            <a:r>
              <a:rPr kumimoji="1" lang="en-US" altLang="ko-KR" sz="3600" dirty="0"/>
              <a:t>!</a:t>
            </a:r>
          </a:p>
          <a:p>
            <a:endParaRPr kumimoji="1" lang="en-US" altLang="ko-KR" sz="3600" dirty="0"/>
          </a:p>
          <a:p>
            <a:r>
              <a:rPr kumimoji="1" lang="en-US" altLang="ko-KR" sz="3600" dirty="0"/>
              <a:t>V8 </a:t>
            </a:r>
            <a:r>
              <a:rPr kumimoji="1" lang="ko-KR" altLang="en-US" sz="3600" dirty="0"/>
              <a:t>엔진</a:t>
            </a:r>
            <a:endParaRPr kumimoji="1" lang="en-US" altLang="ko-KR" sz="3600" dirty="0"/>
          </a:p>
          <a:p>
            <a:endParaRPr kumimoji="1" lang="en-US" altLang="ko-KR" sz="3600" dirty="0"/>
          </a:p>
          <a:p>
            <a:r>
              <a:rPr kumimoji="1" lang="en-US" altLang="ko-KR" sz="3600" dirty="0"/>
              <a:t>Single thread, event-driven</a:t>
            </a:r>
          </a:p>
          <a:p>
            <a:endParaRPr kumimoji="1" lang="en-US" altLang="ko-KR" sz="3600" dirty="0"/>
          </a:p>
          <a:p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3381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01C132-1BCD-8E4D-AFD6-633DBE914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간단한 서버 만들어보기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243294-2D4A-324A-AF79-F5B262EB5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코드 받기</a:t>
            </a:r>
            <a:r>
              <a:rPr kumimoji="1" lang="en-US" altLang="ko-KR" dirty="0"/>
              <a:t>: </a:t>
            </a:r>
            <a:r>
              <a:rPr kumimoji="1" lang="en-US" altLang="ko-KR" dirty="0">
                <a:hlinkClick r:id="rId3"/>
              </a:rPr>
              <a:t>https://shorturl.at/gnJT5</a:t>
            </a:r>
            <a:endParaRPr kumimoji="1" lang="en-US" altLang="ko-KR" dirty="0"/>
          </a:p>
          <a:p>
            <a:endParaRPr kumimoji="1"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7785313-AB42-A84E-BFDD-CF28C3673AD3}"/>
              </a:ext>
            </a:extLst>
          </p:cNvPr>
          <p:cNvGrpSpPr/>
          <p:nvPr/>
        </p:nvGrpSpPr>
        <p:grpSpPr>
          <a:xfrm>
            <a:off x="838200" y="1362731"/>
            <a:ext cx="10113579" cy="5479082"/>
            <a:chOff x="1179081" y="13298"/>
            <a:chExt cx="9833838" cy="5341478"/>
          </a:xfrm>
        </p:grpSpPr>
        <p:pic>
          <p:nvPicPr>
            <p:cNvPr id="4" name="내용 개체 틀 4" descr="스크린샷, 모니터, 검은색, 화면이(가) 표시된 사진&#10;&#10;자동 생성된 설명">
              <a:extLst>
                <a:ext uri="{FF2B5EF4-FFF2-40B4-BE49-F238E27FC236}">
                  <a16:creationId xmlns:a16="http://schemas.microsoft.com/office/drawing/2014/main" id="{C93DD129-6B08-3049-9BB4-2C08F866D6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79081" y="13298"/>
              <a:ext cx="9833838" cy="907084"/>
            </a:xfrm>
            <a:prstGeom prst="rect">
              <a:avLst/>
            </a:prstGeom>
          </p:spPr>
        </p:pic>
        <p:pic>
          <p:nvPicPr>
            <p:cNvPr id="5" name="내용 개체 틀 4" descr="스크린샷, 모니터, 검은색, 화면이(가) 표시된 사진&#10;&#10;자동 생성된 설명">
              <a:extLst>
                <a:ext uri="{FF2B5EF4-FFF2-40B4-BE49-F238E27FC236}">
                  <a16:creationId xmlns:a16="http://schemas.microsoft.com/office/drawing/2014/main" id="{07E3F164-63A0-BD4C-BE7D-8D0CB07811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79081" y="906094"/>
              <a:ext cx="9833838" cy="44486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644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id="{8F18A6EB-3654-E24D-9200-CEF6527EF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674" y="-263523"/>
            <a:ext cx="11570652" cy="7685269"/>
          </a:xfrm>
        </p:spPr>
      </p:pic>
    </p:spTree>
    <p:extLst>
      <p:ext uri="{BB962C8B-B14F-4D97-AF65-F5344CB8AC3E}">
        <p14:creationId xmlns:p14="http://schemas.microsoft.com/office/powerpoint/2010/main" val="2156376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다리꼴[T] 6">
            <a:extLst>
              <a:ext uri="{FF2B5EF4-FFF2-40B4-BE49-F238E27FC236}">
                <a16:creationId xmlns:a16="http://schemas.microsoft.com/office/drawing/2014/main" id="{A76F8D35-5DC7-A34C-AC46-EDACD58A51D3}"/>
              </a:ext>
            </a:extLst>
          </p:cNvPr>
          <p:cNvSpPr/>
          <p:nvPr/>
        </p:nvSpPr>
        <p:spPr>
          <a:xfrm>
            <a:off x="5156200" y="-41340"/>
            <a:ext cx="8998712" cy="7045643"/>
          </a:xfrm>
          <a:prstGeom prst="trapezoid">
            <a:avLst/>
          </a:prstGeom>
          <a:solidFill>
            <a:srgbClr val="302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3096557-B5DD-2E4E-9496-54A1FBBE5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3500" y="1887536"/>
            <a:ext cx="5778500" cy="703263"/>
          </a:xfrm>
        </p:spPr>
        <p:txBody>
          <a:bodyPr>
            <a:normAutofit fontScale="90000"/>
          </a:bodyPr>
          <a:lstStyle/>
          <a:p>
            <a:r>
              <a:rPr kumimoji="1" lang="ko-KR" altLang="en-US" sz="5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신입생 세미나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3606E1-056C-EE45-9BCE-075F1B6A1A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00" y="1865019"/>
            <a:ext cx="5289472" cy="285808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F121BCE-B373-0F4D-9F2D-358FC3D854BE}"/>
              </a:ext>
            </a:extLst>
          </p:cNvPr>
          <p:cNvSpPr txBox="1">
            <a:spLocks/>
          </p:cNvSpPr>
          <p:nvPr/>
        </p:nvSpPr>
        <p:spPr>
          <a:xfrm>
            <a:off x="6363144" y="4477084"/>
            <a:ext cx="5778500" cy="12171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0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2019.12.20</a:t>
            </a:r>
          </a:p>
          <a:p>
            <a:r>
              <a:rPr kumimoji="1" lang="en-US" altLang="ko-KR" sz="30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Part2 (18</a:t>
            </a:r>
            <a:r>
              <a:rPr kumimoji="1" lang="ko-KR" altLang="en-US" sz="30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시 </a:t>
            </a:r>
            <a:r>
              <a:rPr kumimoji="1" lang="en-US" altLang="ko-KR" sz="30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~</a:t>
            </a:r>
            <a:r>
              <a:rPr kumimoji="1" lang="ko-KR" altLang="en-US" sz="30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30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21</a:t>
            </a:r>
            <a:r>
              <a:rPr kumimoji="1" lang="ko-KR" altLang="en-US" sz="30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시</a:t>
            </a:r>
            <a:r>
              <a:rPr kumimoji="1" lang="en-US" altLang="ko-KR" sz="30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5EB13F7-A2B6-CD42-B75B-377E2536A229}"/>
              </a:ext>
            </a:extLst>
          </p:cNvPr>
          <p:cNvSpPr txBox="1">
            <a:spLocks/>
          </p:cNvSpPr>
          <p:nvPr/>
        </p:nvSpPr>
        <p:spPr>
          <a:xfrm>
            <a:off x="6388608" y="3337737"/>
            <a:ext cx="5778500" cy="7032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0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정연길</a:t>
            </a:r>
            <a:endParaRPr kumimoji="1" lang="en-US" altLang="ko-KR" sz="30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C88C7F5-D7CC-0649-8896-F3AC32D225E2}"/>
              </a:ext>
            </a:extLst>
          </p:cNvPr>
          <p:cNvCxnSpPr>
            <a:cxnSpLocks/>
          </p:cNvCxnSpPr>
          <p:nvPr/>
        </p:nvCxnSpPr>
        <p:spPr>
          <a:xfrm>
            <a:off x="6712839" y="3084303"/>
            <a:ext cx="5079111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062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7AED2-A4AB-C24F-A438-6A085B94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26263"/>
            <a:ext cx="8104632" cy="703136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1.</a:t>
            </a:r>
            <a:r>
              <a:rPr kumimoji="1" lang="ko-KR" altLang="en-US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sz="3600" dirty="0"/>
              <a:t>웹</a:t>
            </a:r>
            <a:r>
              <a:rPr kumimoji="1" lang="en-US" altLang="ko-KR" sz="3600" dirty="0"/>
              <a:t>,</a:t>
            </a:r>
            <a:r>
              <a:rPr kumimoji="1" lang="ko-KR" altLang="en-US" sz="3600" dirty="0"/>
              <a:t> 서버에 대한 이해</a:t>
            </a:r>
            <a:endParaRPr kumimoji="1" lang="ko-KR" altLang="en-US" sz="36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725F2B-A424-8448-9248-6AC1577E0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7114"/>
            <a:ext cx="10515600" cy="455900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sz="2400" b="1" dirty="0"/>
              <a:t>Server-client</a:t>
            </a:r>
            <a:r>
              <a:rPr kumimoji="1" lang="ko-KR" altLang="en-US" sz="2400" b="1" dirty="0"/>
              <a:t> 시스템</a:t>
            </a:r>
            <a:endParaRPr kumimoji="1" lang="en-US" altLang="ko-KR" sz="2400" b="1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sz="2000" dirty="0"/>
              <a:t>Server, client </a:t>
            </a:r>
            <a:r>
              <a:rPr kumimoji="1" lang="ko-KR" altLang="en-US" sz="2000" dirty="0"/>
              <a:t>간의 작업을 분할해주는 </a:t>
            </a:r>
            <a:r>
              <a:rPr kumimoji="1" lang="en-US" altLang="ko-KR" sz="2000" dirty="0"/>
              <a:t>app/network</a:t>
            </a:r>
            <a:r>
              <a:rPr kumimoji="1" lang="ko-KR" altLang="en-US" sz="2000" dirty="0"/>
              <a:t> 전반</a:t>
            </a:r>
            <a:endParaRPr kumimoji="1" lang="en-US" altLang="ko-KR" sz="20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ko-KR" altLang="en-US" sz="1600" dirty="0"/>
              <a:t>서비스를 요청하는 </a:t>
            </a:r>
            <a:r>
              <a:rPr kumimoji="1" lang="en-US" altLang="ko-KR" sz="1600" dirty="0"/>
              <a:t>client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ko-KR" altLang="en-US" sz="1600" dirty="0"/>
              <a:t>서비스를 제공하는 </a:t>
            </a:r>
            <a:r>
              <a:rPr kumimoji="1" lang="en-US" altLang="ko-KR" sz="1600" dirty="0"/>
              <a:t>server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sz="2000" dirty="0"/>
              <a:t>Server</a:t>
            </a:r>
            <a:r>
              <a:rPr kumimoji="1" lang="ko-KR" altLang="en-US" sz="2000" dirty="0"/>
              <a:t>가 없다면</a:t>
            </a:r>
            <a:r>
              <a:rPr kumimoji="1" lang="en-US" altLang="ko-KR" sz="2000" dirty="0"/>
              <a:t>? 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en-US" altLang="ko-KR" sz="1600" dirty="0"/>
              <a:t>Client</a:t>
            </a:r>
            <a:r>
              <a:rPr kumimoji="1" lang="ko-KR" altLang="en-US" sz="1600" dirty="0"/>
              <a:t>가 원할 때</a:t>
            </a:r>
            <a:r>
              <a:rPr kumimoji="1" lang="en-US" altLang="ko-KR" sz="1600" dirty="0"/>
              <a:t>(on-demand)</a:t>
            </a:r>
            <a:r>
              <a:rPr kumimoji="1" lang="ko-KR" altLang="en-US" sz="1600" dirty="0"/>
              <a:t> 즉시 서비스를 받을 수 없음</a:t>
            </a:r>
            <a:endParaRPr kumimoji="1" lang="en-US" altLang="ko-KR" sz="1600" dirty="0"/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en-US" altLang="ko-KR" sz="1400" dirty="0"/>
              <a:t>Ex) Bluetooth P2P </a:t>
            </a:r>
            <a:r>
              <a:rPr kumimoji="1" lang="ko-KR" altLang="en-US" sz="1400" dirty="0"/>
              <a:t>통신</a:t>
            </a:r>
            <a:r>
              <a:rPr kumimoji="1" lang="en-US" altLang="ko-KR" sz="1400" dirty="0"/>
              <a:t>: </a:t>
            </a:r>
            <a:r>
              <a:rPr kumimoji="1" lang="ko-KR" altLang="en-US" sz="1400" dirty="0"/>
              <a:t>통신 대상자들이 상대방을 찾아야 함</a:t>
            </a:r>
            <a:endParaRPr kumimoji="1" lang="en-US" altLang="ko-KR" sz="1400" dirty="0"/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en-US" altLang="ko-KR" sz="1400" dirty="0"/>
              <a:t>Server</a:t>
            </a:r>
            <a:r>
              <a:rPr kumimoji="1" lang="ko-KR" altLang="en-US" sz="1400" dirty="0"/>
              <a:t>는 언제나 </a:t>
            </a:r>
            <a:r>
              <a:rPr kumimoji="1" lang="en-US" altLang="ko-KR" sz="1400" dirty="0"/>
              <a:t>client</a:t>
            </a:r>
            <a:r>
              <a:rPr kumimoji="1" lang="ko-KR" altLang="en-US" sz="1400" dirty="0"/>
              <a:t>의 요청이 오기를 기다림</a:t>
            </a:r>
            <a:endParaRPr kumimoji="1" lang="en-US" altLang="ko-KR" sz="14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en-US" altLang="ko-KR" sz="1800" dirty="0"/>
              <a:t>Client</a:t>
            </a:r>
            <a:r>
              <a:rPr kumimoji="1" lang="ko-KR" altLang="en-US" sz="1800" dirty="0"/>
              <a:t>에서 모든 작업을 수행해야 함</a:t>
            </a:r>
            <a:endParaRPr kumimoji="1" lang="en-US" altLang="ko-KR" sz="1800" dirty="0"/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en-US" altLang="ko-KR" sz="1400" dirty="0"/>
              <a:t>Ex1) </a:t>
            </a:r>
            <a:r>
              <a:rPr kumimoji="1" lang="ko-KR" altLang="en-US" sz="1400" dirty="0"/>
              <a:t>게임 연산 </a:t>
            </a:r>
            <a:r>
              <a:rPr kumimoji="1" lang="en-US" altLang="ko-KR" sz="1400" dirty="0"/>
              <a:t>data, </a:t>
            </a:r>
            <a:r>
              <a:rPr kumimoji="1" lang="ko-KR" altLang="en-US" sz="1400" dirty="0"/>
              <a:t>계정 정보 관리 </a:t>
            </a:r>
            <a:r>
              <a:rPr kumimoji="1" lang="en-US" altLang="ko-KR" sz="1400" dirty="0"/>
              <a:t>(performance, trust)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en-US" altLang="ko-KR" sz="1400" dirty="0"/>
              <a:t>Ex2) google </a:t>
            </a:r>
            <a:r>
              <a:rPr kumimoji="1" lang="ko-KR" altLang="en-US" sz="1400" dirty="0"/>
              <a:t>검색</a:t>
            </a:r>
            <a:r>
              <a:rPr kumimoji="1" lang="en-US" altLang="ko-KR" sz="1400" dirty="0"/>
              <a:t>: </a:t>
            </a:r>
            <a:r>
              <a:rPr kumimoji="1" lang="ko-KR" altLang="en-US" sz="1400" dirty="0"/>
              <a:t>분산 저장되어 있는 </a:t>
            </a:r>
            <a:r>
              <a:rPr kumimoji="1" lang="en-US" altLang="ko-KR" sz="1400" dirty="0"/>
              <a:t>data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찾아 묶어서 전달</a:t>
            </a:r>
            <a:r>
              <a:rPr kumimoji="1" lang="en-US" altLang="ko-KR" sz="1400" dirty="0"/>
              <a:t> (infrastructure limitation)</a:t>
            </a:r>
            <a:endParaRPr kumimoji="1" lang="en-US" altLang="ko-KR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en-US" altLang="ko-KR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ko-KR" altLang="en-US" dirty="0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2A5B30C-F69C-4A4D-8D51-9D95AA8E8C37}"/>
              </a:ext>
            </a:extLst>
          </p:cNvPr>
          <p:cNvCxnSpPr>
            <a:cxnSpLocks/>
          </p:cNvCxnSpPr>
          <p:nvPr/>
        </p:nvCxnSpPr>
        <p:spPr>
          <a:xfrm flipV="1">
            <a:off x="502920" y="1076227"/>
            <a:ext cx="10176356" cy="33759"/>
          </a:xfrm>
          <a:prstGeom prst="line">
            <a:avLst/>
          </a:prstGeom>
          <a:ln w="635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1DD25FE-0B3D-784C-ADD3-18A68A132AC1}"/>
              </a:ext>
            </a:extLst>
          </p:cNvPr>
          <p:cNvCxnSpPr>
            <a:cxnSpLocks/>
          </p:cNvCxnSpPr>
          <p:nvPr/>
        </p:nvCxnSpPr>
        <p:spPr>
          <a:xfrm>
            <a:off x="305695" y="6463924"/>
            <a:ext cx="10292899" cy="0"/>
          </a:xfrm>
          <a:prstGeom prst="line">
            <a:avLst/>
          </a:prstGeom>
          <a:ln w="381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0F5B4E3-60DB-1543-B60F-D6902F0E5C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276" y="5752962"/>
            <a:ext cx="1083511" cy="585459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FE4B6F2-61E6-5246-96B1-570B8B8D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683B-A45E-874E-802B-53CDBD9BB220}" type="slidenum">
              <a:rPr kumimoji="1" lang="ko-KR" altLang="en-US" sz="1600" smtClean="0"/>
              <a:t>14</a:t>
            </a:fld>
            <a:endParaRPr kumimoji="1"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34B4BC-207C-1744-85BA-53923C81E1F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8826" y="2609224"/>
            <a:ext cx="3495261" cy="209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06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7AED2-A4AB-C24F-A438-6A085B94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26263"/>
            <a:ext cx="8104632" cy="703136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1.</a:t>
            </a:r>
            <a:r>
              <a:rPr kumimoji="1" lang="ko-KR" altLang="en-US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sz="3600" dirty="0"/>
              <a:t>웹</a:t>
            </a:r>
            <a:r>
              <a:rPr kumimoji="1" lang="en-US" altLang="ko-KR" sz="3600" dirty="0"/>
              <a:t>,</a:t>
            </a:r>
            <a:r>
              <a:rPr kumimoji="1" lang="ko-KR" altLang="en-US" sz="3600" dirty="0"/>
              <a:t> 서버에 대한 이해</a:t>
            </a:r>
            <a:endParaRPr kumimoji="1" lang="ko-KR" altLang="en-US" sz="36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725F2B-A424-8448-9248-6AC1577E0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2204"/>
            <a:ext cx="10515600" cy="503622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sz="2400" b="1" dirty="0"/>
              <a:t>WEB (World Wide Web,</a:t>
            </a:r>
            <a:r>
              <a:rPr kumimoji="1" lang="ko-KR" altLang="en-US" sz="2400" b="1" dirty="0"/>
              <a:t> 줄여서 </a:t>
            </a:r>
            <a:r>
              <a:rPr kumimoji="1" lang="en-US" altLang="ko-KR" sz="2400" b="1" dirty="0"/>
              <a:t>Web)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sz="2000" dirty="0"/>
              <a:t>Internet</a:t>
            </a:r>
            <a:r>
              <a:rPr kumimoji="1" lang="ko-KR" altLang="en-US" sz="2000" dirty="0"/>
              <a:t>에 연결된 객체들이 정보를 주고 받을 수 있는 공간</a:t>
            </a:r>
            <a:endParaRPr kumimoji="1" lang="en-US" altLang="ko-KR" sz="20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ko-KR" altLang="en-US" sz="1600" dirty="0"/>
              <a:t>문자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사진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동영상 등의 다양한 정보를 저장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제공하는 </a:t>
            </a:r>
            <a:r>
              <a:rPr kumimoji="1" lang="en-US" altLang="ko-KR" sz="1600" dirty="0"/>
              <a:t>website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en-US" altLang="ko-KR" sz="1600" dirty="0"/>
              <a:t>Website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열람하는 전용 </a:t>
            </a:r>
            <a:r>
              <a:rPr kumimoji="1" lang="en-US" altLang="ko-KR" sz="1600" dirty="0"/>
              <a:t>SW</a:t>
            </a:r>
            <a:r>
              <a:rPr kumimoji="1" lang="ko-KR" altLang="en-US" sz="1600" dirty="0"/>
              <a:t>인 </a:t>
            </a:r>
            <a:r>
              <a:rPr kumimoji="1" lang="en-US" altLang="ko-KR" sz="1600" dirty="0"/>
              <a:t>browser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sz="2000" dirty="0"/>
              <a:t>Website</a:t>
            </a:r>
            <a:r>
              <a:rPr kumimoji="1" lang="ko-KR" altLang="en-US" sz="2000" dirty="0"/>
              <a:t>의 구성요소</a:t>
            </a:r>
            <a:endParaRPr kumimoji="1" lang="en-US" altLang="ko-KR" sz="20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en-US" altLang="ko-KR" sz="1600" dirty="0"/>
              <a:t>IP </a:t>
            </a:r>
            <a:r>
              <a:rPr kumimoji="1" lang="ko-KR" altLang="en-US" sz="1600" dirty="0"/>
              <a:t>기반의 주소인 </a:t>
            </a:r>
            <a:r>
              <a:rPr kumimoji="1" lang="en-US" altLang="ko-KR" sz="1600" dirty="0"/>
              <a:t>URL ( 121.128.232.75, </a:t>
            </a:r>
            <a:r>
              <a:rPr kumimoji="1" lang="en-US" altLang="ko-KR" sz="1600" dirty="0">
                <a:hlinkClick r:id="rId2"/>
              </a:rPr>
              <a:t>www.google.com</a:t>
            </a:r>
            <a:r>
              <a:rPr kumimoji="1" lang="en-US" altLang="ko-KR" sz="1600" dirty="0"/>
              <a:t> )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kumimoji="1" lang="en-US" altLang="ko-KR" sz="1200" dirty="0"/>
              <a:t>TCP</a:t>
            </a:r>
            <a:r>
              <a:rPr kumimoji="1" lang="ko-KR" altLang="en-US" sz="1200" dirty="0"/>
              <a:t> 위의 </a:t>
            </a:r>
            <a:r>
              <a:rPr kumimoji="1" lang="en-US" altLang="ko-KR" sz="1200" dirty="0"/>
              <a:t>port ( </a:t>
            </a:r>
            <a:r>
              <a:rPr kumimoji="1" lang="ko-KR" altLang="en-US" sz="1200" dirty="0"/>
              <a:t>표준</a:t>
            </a:r>
            <a:r>
              <a:rPr kumimoji="1" lang="en-US" altLang="ko-KR" sz="1200" dirty="0"/>
              <a:t>: http(80), https(443) )   (</a:t>
            </a:r>
            <a:r>
              <a:rPr lang="en" altLang="ko-KR" sz="1200" dirty="0">
                <a:hlinkClick r:id="rId3"/>
              </a:rPr>
              <a:t>https://www.ivips.co.kr:7002/intro/191113/intro.asp</a:t>
            </a:r>
            <a:r>
              <a:rPr lang="en" altLang="ko-KR" sz="1200" dirty="0"/>
              <a:t>)?</a:t>
            </a:r>
            <a:endParaRPr kumimoji="1" lang="en-US" altLang="ko-KR" sz="12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en-US" altLang="ko-KR" sz="1600" dirty="0"/>
              <a:t>Website</a:t>
            </a:r>
            <a:r>
              <a:rPr kumimoji="1" lang="ko-KR" altLang="en-US" sz="1600" dirty="0"/>
              <a:t>에 도달한 요청에 따른 응답</a:t>
            </a:r>
            <a:endParaRPr kumimoji="1" lang="en-US" altLang="ko-KR" sz="1800" dirty="0"/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en-US" altLang="ko-KR" sz="1400" b="1" dirty="0"/>
              <a:t>Server</a:t>
            </a:r>
            <a:r>
              <a:rPr kumimoji="1" lang="ko-KR" altLang="en-US" sz="1400" dirty="0"/>
              <a:t>의 형식으로 보통 구현됨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응답 형식은 </a:t>
            </a:r>
            <a:r>
              <a:rPr kumimoji="1" lang="en-US" altLang="ko-KR" sz="1400" dirty="0"/>
              <a:t>HTTP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따른다</a:t>
            </a:r>
            <a:endParaRPr kumimoji="1" lang="en-US" altLang="ko-KR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sz="2000" dirty="0"/>
              <a:t>Browser</a:t>
            </a:r>
            <a:r>
              <a:rPr kumimoji="1" lang="ko-KR" altLang="en-US" sz="2000" dirty="0"/>
              <a:t>의 구성요소</a:t>
            </a:r>
            <a:endParaRPr kumimoji="1" lang="en-US" altLang="ko-KR" sz="28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en-US" altLang="ko-KR" sz="1600" dirty="0"/>
              <a:t>website</a:t>
            </a:r>
            <a:r>
              <a:rPr kumimoji="1" lang="ko-KR" altLang="en-US" sz="1600" dirty="0"/>
              <a:t>에서 받아온 </a:t>
            </a:r>
            <a:r>
              <a:rPr kumimoji="1" lang="en-US" altLang="ko-KR" sz="1600" dirty="0"/>
              <a:t>file</a:t>
            </a:r>
            <a:r>
              <a:rPr kumimoji="1" lang="ko-KR" altLang="en-US" sz="1600" dirty="0"/>
              <a:t>을 보여주기 위한 기술 </a:t>
            </a:r>
            <a:r>
              <a:rPr kumimoji="1" lang="en-US" altLang="ko-KR" sz="1600" dirty="0"/>
              <a:t>(HTML, CSS, JS)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2A5B30C-F69C-4A4D-8D51-9D95AA8E8C37}"/>
              </a:ext>
            </a:extLst>
          </p:cNvPr>
          <p:cNvCxnSpPr>
            <a:cxnSpLocks/>
          </p:cNvCxnSpPr>
          <p:nvPr/>
        </p:nvCxnSpPr>
        <p:spPr>
          <a:xfrm flipV="1">
            <a:off x="502920" y="1076227"/>
            <a:ext cx="10176356" cy="33759"/>
          </a:xfrm>
          <a:prstGeom prst="line">
            <a:avLst/>
          </a:prstGeom>
          <a:ln w="635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1DD25FE-0B3D-784C-ADD3-18A68A132AC1}"/>
              </a:ext>
            </a:extLst>
          </p:cNvPr>
          <p:cNvCxnSpPr>
            <a:cxnSpLocks/>
          </p:cNvCxnSpPr>
          <p:nvPr/>
        </p:nvCxnSpPr>
        <p:spPr>
          <a:xfrm>
            <a:off x="305695" y="6463924"/>
            <a:ext cx="10292899" cy="0"/>
          </a:xfrm>
          <a:prstGeom prst="line">
            <a:avLst/>
          </a:prstGeom>
          <a:ln w="381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0F5B4E3-60DB-1543-B60F-D6902F0E5C1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276" y="5752962"/>
            <a:ext cx="1083511" cy="585459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FE4B6F2-61E6-5246-96B1-570B8B8D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683B-A45E-874E-802B-53CDBD9BB220}" type="slidenum">
              <a:rPr kumimoji="1" lang="ko-KR" altLang="en-US" sz="1600" smtClean="0"/>
              <a:t>15</a:t>
            </a:fld>
            <a:endParaRPr kumimoji="1" lang="ko-KR" altLang="en-US" sz="16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0899F3-5634-6244-8172-2639E7A4335F}"/>
              </a:ext>
            </a:extLst>
          </p:cNvPr>
          <p:cNvGrpSpPr/>
          <p:nvPr/>
        </p:nvGrpSpPr>
        <p:grpSpPr>
          <a:xfrm>
            <a:off x="8734813" y="2005967"/>
            <a:ext cx="2866165" cy="2451151"/>
            <a:chOff x="8734813" y="2005967"/>
            <a:chExt cx="2866165" cy="245115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CFEF8C5-CCA3-094E-B8F5-7C98FB03E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02550" y="2332946"/>
              <a:ext cx="690561" cy="68485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2EB47FD-A390-BF41-BF25-1F7FCF704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41985" y="3302427"/>
              <a:ext cx="1058993" cy="105899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533DED4-BA78-FE4A-99CF-0823F546E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3980" y="3302427"/>
              <a:ext cx="1058993" cy="105899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E83EACE-CBA1-274D-B310-1E10286EA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4813" y="3290376"/>
              <a:ext cx="1058993" cy="105899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C6113E-C537-6F44-8AD8-8D0B0A0BB406}"/>
                </a:ext>
              </a:extLst>
            </p:cNvPr>
            <p:cNvSpPr txBox="1"/>
            <p:nvPr/>
          </p:nvSpPr>
          <p:spPr>
            <a:xfrm>
              <a:off x="9632108" y="2005967"/>
              <a:ext cx="12079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/>
                <a:t>website</a:t>
              </a:r>
              <a:endParaRPr kumimoji="1"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C7CE50-7544-644F-9911-823AD78419E3}"/>
                </a:ext>
              </a:extLst>
            </p:cNvPr>
            <p:cNvSpPr txBox="1"/>
            <p:nvPr/>
          </p:nvSpPr>
          <p:spPr>
            <a:xfrm>
              <a:off x="9687404" y="4087786"/>
              <a:ext cx="12079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/>
                <a:t>browser</a:t>
              </a:r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739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7AED2-A4AB-C24F-A438-6A085B94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26263"/>
            <a:ext cx="8104632" cy="703136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1.</a:t>
            </a:r>
            <a:r>
              <a:rPr kumimoji="1" lang="ko-KR" altLang="en-US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sz="3600" dirty="0"/>
              <a:t>웹</a:t>
            </a:r>
            <a:r>
              <a:rPr kumimoji="1" lang="en-US" altLang="ko-KR" sz="3600" dirty="0"/>
              <a:t>,</a:t>
            </a:r>
            <a:r>
              <a:rPr kumimoji="1" lang="ko-KR" altLang="en-US" sz="3600" dirty="0"/>
              <a:t> 서버에 대한 이해</a:t>
            </a:r>
            <a:endParaRPr kumimoji="1" lang="ko-KR" altLang="en-US" sz="36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725F2B-A424-8448-9248-6AC1577E0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07075"/>
            <a:ext cx="8354518" cy="130614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sz="2400" b="1" dirty="0"/>
              <a:t>Web Server (Web + Server)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sz="2000" dirty="0"/>
              <a:t>Website</a:t>
            </a:r>
            <a:r>
              <a:rPr kumimoji="1" lang="ko-KR" altLang="en-US" sz="2000" dirty="0"/>
              <a:t>가 되기 위해서 </a:t>
            </a:r>
            <a:r>
              <a:rPr kumimoji="1" lang="en-US" altLang="ko-KR" sz="2000" dirty="0"/>
              <a:t>HTTP </a:t>
            </a:r>
            <a:r>
              <a:rPr kumimoji="1" lang="ko-KR" altLang="en-US" sz="2000" dirty="0"/>
              <a:t>형식으로 요청에 응답하는 </a:t>
            </a:r>
            <a:r>
              <a:rPr kumimoji="1" lang="en-US" altLang="ko-KR" sz="2000" dirty="0"/>
              <a:t>server 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en-US" altLang="ko-KR" sz="2000" dirty="0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2A5B30C-F69C-4A4D-8D51-9D95AA8E8C37}"/>
              </a:ext>
            </a:extLst>
          </p:cNvPr>
          <p:cNvCxnSpPr>
            <a:cxnSpLocks/>
          </p:cNvCxnSpPr>
          <p:nvPr/>
        </p:nvCxnSpPr>
        <p:spPr>
          <a:xfrm flipV="1">
            <a:off x="502920" y="1076227"/>
            <a:ext cx="10176356" cy="33759"/>
          </a:xfrm>
          <a:prstGeom prst="line">
            <a:avLst/>
          </a:prstGeom>
          <a:ln w="635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1DD25FE-0B3D-784C-ADD3-18A68A132AC1}"/>
              </a:ext>
            </a:extLst>
          </p:cNvPr>
          <p:cNvCxnSpPr>
            <a:cxnSpLocks/>
          </p:cNvCxnSpPr>
          <p:nvPr/>
        </p:nvCxnSpPr>
        <p:spPr>
          <a:xfrm>
            <a:off x="305695" y="6463924"/>
            <a:ext cx="10292899" cy="0"/>
          </a:xfrm>
          <a:prstGeom prst="line">
            <a:avLst/>
          </a:prstGeom>
          <a:ln w="381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0F5B4E3-60DB-1543-B60F-D6902F0E5C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276" y="5752962"/>
            <a:ext cx="1083511" cy="585459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FE4B6F2-61E6-5246-96B1-570B8B8D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683B-A45E-874E-802B-53CDBD9BB220}" type="slidenum">
              <a:rPr kumimoji="1" lang="ko-KR" altLang="en-US" sz="1600" smtClean="0"/>
              <a:t>16</a:t>
            </a:fld>
            <a:endParaRPr kumimoji="1" lang="ko-KR" altLang="en-US" sz="1600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53A86D0-6CA1-9F4E-97A6-969B397182F2}"/>
              </a:ext>
            </a:extLst>
          </p:cNvPr>
          <p:cNvSpPr txBox="1">
            <a:spLocks/>
          </p:cNvSpPr>
          <p:nvPr/>
        </p:nvSpPr>
        <p:spPr>
          <a:xfrm>
            <a:off x="609599" y="2778401"/>
            <a:ext cx="10292899" cy="311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kumimoji="1" lang="en-US" altLang="ko-KR" sz="2400" b="1" dirty="0"/>
              <a:t>HTTP (Hyper Text Transfer Protocol)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kumimoji="1" lang="en-US" altLang="ko-KR" sz="2000" dirty="0"/>
              <a:t>Web </a:t>
            </a:r>
            <a:r>
              <a:rPr kumimoji="1" lang="ko-KR" altLang="en-US" sz="2000" dirty="0"/>
              <a:t>상에서 정보를 주고받는 </a:t>
            </a:r>
            <a:r>
              <a:rPr kumimoji="1" lang="en-US" altLang="ko-KR" sz="2000" dirty="0"/>
              <a:t>protocol(</a:t>
            </a:r>
            <a:r>
              <a:rPr kumimoji="1" lang="ko-KR" altLang="en-US" sz="2000" dirty="0"/>
              <a:t>규약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약속</a:t>
            </a:r>
            <a:r>
              <a:rPr kumimoji="1" lang="en-US" altLang="ko-KR" sz="2000" dirty="0"/>
              <a:t>)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kumimoji="1" lang="en-US" altLang="ko-KR" sz="2000" dirty="0"/>
              <a:t> protocol: request/response </a:t>
            </a:r>
            <a:r>
              <a:rPr kumimoji="1" lang="ko-KR" altLang="en-US" sz="2000" dirty="0"/>
              <a:t>형식 </a:t>
            </a:r>
            <a:r>
              <a:rPr kumimoji="1" lang="en-US" altLang="ko-KR" sz="2000" dirty="0"/>
              <a:t>, meta</a:t>
            </a:r>
            <a:r>
              <a:rPr kumimoji="1" lang="ko-KR" altLang="en-US" sz="2000" dirty="0"/>
              <a:t> 정보</a:t>
            </a:r>
            <a:r>
              <a:rPr kumimoji="1" lang="en-US" altLang="ko-KR" sz="2000" dirty="0"/>
              <a:t>, flow </a:t>
            </a:r>
            <a:r>
              <a:rPr kumimoji="1" lang="ko-KR" altLang="en-US" sz="2000" dirty="0"/>
              <a:t>등 다양한 원리에 대해 설명</a:t>
            </a:r>
            <a:endParaRPr kumimoji="1" lang="en-US" altLang="ko-KR" sz="2000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kumimoji="1" lang="en-US" altLang="ko-KR" sz="20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en-US" altLang="ko-KR" sz="2000" dirty="0"/>
              <a:t>Request, Response format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en-US" altLang="ko-KR" sz="2000" dirty="0"/>
              <a:t>Response Code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007444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7AED2-A4AB-C24F-A438-6A085B94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26263"/>
            <a:ext cx="8104632" cy="703136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1.</a:t>
            </a:r>
            <a:r>
              <a:rPr kumimoji="1" lang="ko-KR" altLang="en-US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sz="3600" dirty="0"/>
              <a:t>웹</a:t>
            </a:r>
            <a:r>
              <a:rPr kumimoji="1" lang="en-US" altLang="ko-KR" sz="3600" dirty="0"/>
              <a:t>,</a:t>
            </a:r>
            <a:r>
              <a:rPr kumimoji="1" lang="ko-KR" altLang="en-US" sz="3600" dirty="0"/>
              <a:t> 서버에 대한 이해</a:t>
            </a:r>
            <a:endParaRPr kumimoji="1" lang="ko-KR" altLang="en-US" sz="36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2A5B30C-F69C-4A4D-8D51-9D95AA8E8C37}"/>
              </a:ext>
            </a:extLst>
          </p:cNvPr>
          <p:cNvCxnSpPr>
            <a:cxnSpLocks/>
          </p:cNvCxnSpPr>
          <p:nvPr/>
        </p:nvCxnSpPr>
        <p:spPr>
          <a:xfrm flipV="1">
            <a:off x="502920" y="1076227"/>
            <a:ext cx="10176356" cy="33759"/>
          </a:xfrm>
          <a:prstGeom prst="line">
            <a:avLst/>
          </a:prstGeom>
          <a:ln w="635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1DD25FE-0B3D-784C-ADD3-18A68A132AC1}"/>
              </a:ext>
            </a:extLst>
          </p:cNvPr>
          <p:cNvCxnSpPr>
            <a:cxnSpLocks/>
          </p:cNvCxnSpPr>
          <p:nvPr/>
        </p:nvCxnSpPr>
        <p:spPr>
          <a:xfrm>
            <a:off x="305695" y="6463924"/>
            <a:ext cx="10292899" cy="0"/>
          </a:xfrm>
          <a:prstGeom prst="line">
            <a:avLst/>
          </a:prstGeom>
          <a:ln w="381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0F5B4E3-60DB-1543-B60F-D6902F0E5C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276" y="5752962"/>
            <a:ext cx="1083511" cy="585459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FE4B6F2-61E6-5246-96B1-570B8B8D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683B-A45E-874E-802B-53CDBD9BB220}" type="slidenum">
              <a:rPr kumimoji="1" lang="ko-KR" altLang="en-US" sz="1600" smtClean="0"/>
              <a:t>17</a:t>
            </a:fld>
            <a:endParaRPr kumimoji="1" lang="ko-KR" altLang="en-US" sz="1600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53A86D0-6CA1-9F4E-97A6-969B397182F2}"/>
              </a:ext>
            </a:extLst>
          </p:cNvPr>
          <p:cNvSpPr txBox="1">
            <a:spLocks/>
          </p:cNvSpPr>
          <p:nvPr/>
        </p:nvSpPr>
        <p:spPr>
          <a:xfrm>
            <a:off x="609600" y="1354336"/>
            <a:ext cx="10292899" cy="311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kumimoji="1" lang="en-US" altLang="ko-KR" sz="2400" b="1" dirty="0"/>
              <a:t>HTTP (Hyper Text Transfer Protocol)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kumimoji="1" lang="en-US" altLang="ko-KR" sz="2000" dirty="0"/>
              <a:t>Request/Response Format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en-US" altLang="ko-KR" sz="1600" dirty="0"/>
              <a:t>HTTP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ASCII code</a:t>
            </a:r>
            <a:r>
              <a:rPr kumimoji="1" lang="ko-KR" altLang="en-US" sz="1600" dirty="0"/>
              <a:t>로 작성된 </a:t>
            </a:r>
            <a:r>
              <a:rPr kumimoji="1" lang="en-US" altLang="ko-KR" sz="1600" dirty="0"/>
              <a:t>script</a:t>
            </a:r>
            <a:r>
              <a:rPr kumimoji="1" lang="ko-KR" altLang="en-US" sz="1600" dirty="0"/>
              <a:t>로 통신함</a:t>
            </a:r>
            <a:endParaRPr kumimoji="1" lang="en-US" altLang="ko-KR" sz="16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en-US" altLang="ko-KR" sz="1600" dirty="0"/>
              <a:t>Request format</a:t>
            </a:r>
            <a:r>
              <a:rPr kumimoji="1" lang="ko-KR" altLang="en-US" sz="1600" dirty="0"/>
              <a:t>의 구성 요소</a:t>
            </a:r>
            <a:endParaRPr kumimoji="1" lang="en-US" altLang="ko-KR" sz="1600" dirty="0"/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kumimoji="1" lang="ko-KR" altLang="en-US" sz="1200" dirty="0"/>
              <a:t>요청 </a:t>
            </a:r>
            <a:r>
              <a:rPr kumimoji="1" lang="en-US" altLang="ko-KR" sz="1200" dirty="0"/>
              <a:t>/ header / body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en-US" altLang="ko-KR" sz="1600" dirty="0"/>
              <a:t>Response format</a:t>
            </a:r>
            <a:r>
              <a:rPr kumimoji="1" lang="ko-KR" altLang="en-US" sz="1600" dirty="0"/>
              <a:t>의 구성 요소</a:t>
            </a:r>
            <a:endParaRPr kumimoji="1" lang="en-US" altLang="ko-KR" sz="1600" dirty="0"/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kumimoji="1" lang="ko-KR" altLang="en-US" sz="1200" dirty="0"/>
              <a:t>응답 </a:t>
            </a:r>
            <a:r>
              <a:rPr kumimoji="1" lang="en-US" altLang="ko-KR" sz="1200" dirty="0"/>
              <a:t>/ header / body (HTML, </a:t>
            </a:r>
            <a:r>
              <a:rPr kumimoji="1" lang="en-US" altLang="ko-KR" sz="1200" dirty="0" err="1"/>
              <a:t>css</a:t>
            </a:r>
            <a:r>
              <a:rPr kumimoji="1" lang="en-US" altLang="ko-KR" sz="1200" dirty="0"/>
              <a:t>, file)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en-US" altLang="ko-KR" sz="1600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kumimoji="1" lang="en-US" altLang="ko-KR" sz="2000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kumimoji="1" lang="en-US" altLang="ko-KR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96DC76-1297-9F40-90AC-A3DF4B04C2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409" y="4157487"/>
            <a:ext cx="5154591" cy="14076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DD7F76-7DE2-B545-B8AD-4010B6C5778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6164" y="1844113"/>
            <a:ext cx="4392430" cy="37357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B052E9-15C2-CB49-94B9-B7B17AB695DF}"/>
              </a:ext>
            </a:extLst>
          </p:cNvPr>
          <p:cNvSpPr txBox="1"/>
          <p:nvPr/>
        </p:nvSpPr>
        <p:spPr>
          <a:xfrm>
            <a:off x="986379" y="5565126"/>
            <a:ext cx="328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Figure 1. request format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5DC128-3A3A-994C-8770-470267BD5D7C}"/>
              </a:ext>
            </a:extLst>
          </p:cNvPr>
          <p:cNvSpPr txBox="1"/>
          <p:nvPr/>
        </p:nvSpPr>
        <p:spPr>
          <a:xfrm>
            <a:off x="6230910" y="5552780"/>
            <a:ext cx="328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Figure 2. response format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4835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7AED2-A4AB-C24F-A438-6A085B94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26263"/>
            <a:ext cx="8104632" cy="703136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1.</a:t>
            </a:r>
            <a:r>
              <a:rPr kumimoji="1" lang="ko-KR" altLang="en-US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sz="3600" dirty="0"/>
              <a:t>웹</a:t>
            </a:r>
            <a:r>
              <a:rPr kumimoji="1" lang="en-US" altLang="ko-KR" sz="3600" dirty="0"/>
              <a:t>,</a:t>
            </a:r>
            <a:r>
              <a:rPr kumimoji="1" lang="ko-KR" altLang="en-US" sz="3600" dirty="0"/>
              <a:t> 서버에 대한 이해</a:t>
            </a:r>
            <a:endParaRPr kumimoji="1" lang="ko-KR" altLang="en-US" sz="36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2A5B30C-F69C-4A4D-8D51-9D95AA8E8C37}"/>
              </a:ext>
            </a:extLst>
          </p:cNvPr>
          <p:cNvCxnSpPr>
            <a:cxnSpLocks/>
          </p:cNvCxnSpPr>
          <p:nvPr/>
        </p:nvCxnSpPr>
        <p:spPr>
          <a:xfrm flipV="1">
            <a:off x="502920" y="1076227"/>
            <a:ext cx="10176356" cy="33759"/>
          </a:xfrm>
          <a:prstGeom prst="line">
            <a:avLst/>
          </a:prstGeom>
          <a:ln w="635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1DD25FE-0B3D-784C-ADD3-18A68A132AC1}"/>
              </a:ext>
            </a:extLst>
          </p:cNvPr>
          <p:cNvCxnSpPr>
            <a:cxnSpLocks/>
          </p:cNvCxnSpPr>
          <p:nvPr/>
        </p:nvCxnSpPr>
        <p:spPr>
          <a:xfrm>
            <a:off x="305695" y="6463924"/>
            <a:ext cx="10292899" cy="0"/>
          </a:xfrm>
          <a:prstGeom prst="line">
            <a:avLst/>
          </a:prstGeom>
          <a:ln w="381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0F5B4E3-60DB-1543-B60F-D6902F0E5C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276" y="5752962"/>
            <a:ext cx="1083511" cy="585459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FE4B6F2-61E6-5246-96B1-570B8B8D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683B-A45E-874E-802B-53CDBD9BB220}" type="slidenum">
              <a:rPr kumimoji="1" lang="ko-KR" altLang="en-US" sz="1600" smtClean="0"/>
              <a:t>18</a:t>
            </a:fld>
            <a:endParaRPr kumimoji="1" lang="ko-KR" altLang="en-US" sz="1600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53A86D0-6CA1-9F4E-97A6-969B397182F2}"/>
              </a:ext>
            </a:extLst>
          </p:cNvPr>
          <p:cNvSpPr txBox="1">
            <a:spLocks/>
          </p:cNvSpPr>
          <p:nvPr/>
        </p:nvSpPr>
        <p:spPr>
          <a:xfrm>
            <a:off x="609600" y="1354336"/>
            <a:ext cx="10292899" cy="311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kumimoji="1" lang="en-US" altLang="ko-KR" sz="2400" b="1" dirty="0"/>
              <a:t>HTTP (Hyper Text Transfer Protocol)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sz="2000" dirty="0"/>
              <a:t>Request/Response Format</a:t>
            </a:r>
            <a:r>
              <a:rPr kumimoji="1" lang="ko-KR" altLang="en-US" sz="2000" dirty="0"/>
              <a:t>의 요청</a:t>
            </a:r>
            <a:r>
              <a:rPr kumimoji="1" lang="en-US" altLang="ko-KR" sz="2000" dirty="0"/>
              <a:t>/</a:t>
            </a:r>
            <a:r>
              <a:rPr kumimoji="1" lang="ko-KR" altLang="en-US" sz="2000" dirty="0"/>
              <a:t>응답</a:t>
            </a:r>
            <a:endParaRPr kumimoji="1" lang="en-US" altLang="ko-KR" sz="20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endParaRPr kumimoji="1" lang="en-US" altLang="ko-KR" sz="1200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en-US" altLang="ko-KR" sz="1600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kumimoji="1" lang="en-US" altLang="ko-KR" sz="2000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kumimoji="1" lang="en-US" altLang="ko-K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B052E9-15C2-CB49-94B9-B7B17AB695DF}"/>
              </a:ext>
            </a:extLst>
          </p:cNvPr>
          <p:cNvSpPr txBox="1"/>
          <p:nvPr/>
        </p:nvSpPr>
        <p:spPr>
          <a:xfrm>
            <a:off x="1061330" y="5370367"/>
            <a:ext cx="328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Figure 3. HTTP method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CBFCAA-4CC7-4A41-9FA5-EAD124F4D6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995" y="2495194"/>
            <a:ext cx="7417841" cy="291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36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7AED2-A4AB-C24F-A438-6A085B94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26263"/>
            <a:ext cx="8104632" cy="703136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1.</a:t>
            </a:r>
            <a:r>
              <a:rPr kumimoji="1" lang="ko-KR" altLang="en-US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sz="3600" dirty="0"/>
              <a:t>웹</a:t>
            </a:r>
            <a:r>
              <a:rPr kumimoji="1" lang="en-US" altLang="ko-KR" sz="3600" dirty="0"/>
              <a:t>,</a:t>
            </a:r>
            <a:r>
              <a:rPr kumimoji="1" lang="ko-KR" altLang="en-US" sz="3600" dirty="0"/>
              <a:t> 서버에 대한 이해</a:t>
            </a:r>
            <a:endParaRPr kumimoji="1" lang="ko-KR" altLang="en-US" sz="36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2A5B30C-F69C-4A4D-8D51-9D95AA8E8C37}"/>
              </a:ext>
            </a:extLst>
          </p:cNvPr>
          <p:cNvCxnSpPr>
            <a:cxnSpLocks/>
          </p:cNvCxnSpPr>
          <p:nvPr/>
        </p:nvCxnSpPr>
        <p:spPr>
          <a:xfrm flipV="1">
            <a:off x="502920" y="1076227"/>
            <a:ext cx="10176356" cy="33759"/>
          </a:xfrm>
          <a:prstGeom prst="line">
            <a:avLst/>
          </a:prstGeom>
          <a:ln w="635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1DD25FE-0B3D-784C-ADD3-18A68A132AC1}"/>
              </a:ext>
            </a:extLst>
          </p:cNvPr>
          <p:cNvCxnSpPr>
            <a:cxnSpLocks/>
          </p:cNvCxnSpPr>
          <p:nvPr/>
        </p:nvCxnSpPr>
        <p:spPr>
          <a:xfrm>
            <a:off x="305695" y="6463924"/>
            <a:ext cx="10292899" cy="0"/>
          </a:xfrm>
          <a:prstGeom prst="line">
            <a:avLst/>
          </a:prstGeom>
          <a:ln w="381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0F5B4E3-60DB-1543-B60F-D6902F0E5C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276" y="5752962"/>
            <a:ext cx="1083511" cy="585459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FE4B6F2-61E6-5246-96B1-570B8B8D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683B-A45E-874E-802B-53CDBD9BB220}" type="slidenum">
              <a:rPr kumimoji="1" lang="ko-KR" altLang="en-US" sz="1600" smtClean="0"/>
              <a:t>19</a:t>
            </a:fld>
            <a:endParaRPr kumimoji="1" lang="ko-KR" altLang="en-US" sz="1600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53A86D0-6CA1-9F4E-97A6-969B397182F2}"/>
              </a:ext>
            </a:extLst>
          </p:cNvPr>
          <p:cNvSpPr txBox="1">
            <a:spLocks/>
          </p:cNvSpPr>
          <p:nvPr/>
        </p:nvSpPr>
        <p:spPr>
          <a:xfrm>
            <a:off x="609600" y="1307038"/>
            <a:ext cx="10292899" cy="311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kumimoji="1" lang="en-US" altLang="ko-KR" sz="2400" b="1" dirty="0"/>
              <a:t>HTTP (Hyper Text Transfer Protocol)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kumimoji="1" lang="en-US" altLang="ko-KR" sz="2000" dirty="0"/>
              <a:t>Response Code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endParaRPr kumimoji="1" lang="en-US" altLang="ko-KR" sz="1200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en-US" altLang="ko-KR" sz="1600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kumimoji="1" lang="en-US" altLang="ko-KR" sz="2000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kumimoji="1" lang="en-US" altLang="ko-KR" sz="20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1F36F3-4EFB-1243-8A27-F62C999FE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26488"/>
              </p:ext>
            </p:extLst>
          </p:nvPr>
        </p:nvGraphicFramePr>
        <p:xfrm>
          <a:off x="173426" y="2244560"/>
          <a:ext cx="10292898" cy="4712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618">
                  <a:extLst>
                    <a:ext uri="{9D8B030D-6E8A-4147-A177-3AD203B41FA5}">
                      <a16:colId xmlns:a16="http://schemas.microsoft.com/office/drawing/2014/main" val="1424703789"/>
                    </a:ext>
                  </a:extLst>
                </a:gridCol>
                <a:gridCol w="2586921">
                  <a:extLst>
                    <a:ext uri="{9D8B030D-6E8A-4147-A177-3AD203B41FA5}">
                      <a16:colId xmlns:a16="http://schemas.microsoft.com/office/drawing/2014/main" val="781862085"/>
                    </a:ext>
                  </a:extLst>
                </a:gridCol>
                <a:gridCol w="6991359">
                  <a:extLst>
                    <a:ext uri="{9D8B030D-6E8A-4147-A177-3AD203B41FA5}">
                      <a16:colId xmlns:a16="http://schemas.microsoft.com/office/drawing/2014/main" val="40585606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" sz="1600" b="0" dirty="0">
                          <a:effectLst/>
                          <a:latin typeface=".AppleSystemUIFont"/>
                        </a:rPr>
                        <a:t>2XX</a:t>
                      </a:r>
                    </a:p>
                  </a:txBody>
                  <a:tcPr marL="47625" marR="47625" marT="9525" marB="95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600" b="0" dirty="0">
                          <a:effectLst/>
                          <a:latin typeface=".AppleSystemUIFont"/>
                        </a:rPr>
                        <a:t>Success(</a:t>
                      </a:r>
                      <a:r>
                        <a:rPr lang="ko-KR" altLang="en-US" sz="1600" b="0" dirty="0">
                          <a:effectLst/>
                          <a:latin typeface=".Apple SD Gothic NeoI"/>
                        </a:rPr>
                        <a:t>성공</a:t>
                      </a:r>
                      <a:r>
                        <a:rPr lang="en-US" altLang="ko-KR" sz="1600" b="0" dirty="0">
                          <a:effectLst/>
                          <a:latin typeface=".AppleSystemUIFont"/>
                        </a:rPr>
                        <a:t>)</a:t>
                      </a:r>
                    </a:p>
                  </a:txBody>
                  <a:tcPr marL="47625" marR="47625" marT="9525" marB="95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b="0" dirty="0">
                          <a:effectLst/>
                          <a:latin typeface=".Apple SD Gothic NeoI"/>
                        </a:rPr>
                        <a:t>데이터</a:t>
                      </a:r>
                      <a:r>
                        <a:rPr lang="ko-KR" altLang="en-US" sz="1600" b="0" dirty="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b="0" dirty="0">
                          <a:effectLst/>
                          <a:latin typeface=".Apple SD Gothic NeoI"/>
                        </a:rPr>
                        <a:t>전송이</a:t>
                      </a:r>
                      <a:r>
                        <a:rPr lang="ko-KR" altLang="en-US" sz="1600" b="0" dirty="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b="0" dirty="0">
                          <a:effectLst/>
                          <a:latin typeface=".Apple SD Gothic NeoI"/>
                        </a:rPr>
                        <a:t>성공적으로</a:t>
                      </a:r>
                      <a:r>
                        <a:rPr lang="ko-KR" altLang="en-US" sz="1600" b="0" dirty="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b="0" dirty="0">
                          <a:effectLst/>
                          <a:latin typeface=".Apple SD Gothic NeoI"/>
                        </a:rPr>
                        <a:t>이루어졌음</a:t>
                      </a:r>
                    </a:p>
                  </a:txBody>
                  <a:tcPr marL="47625" marR="47625" marT="9525" marB="952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177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600">
                          <a:effectLst/>
                          <a:latin typeface=".AppleSystemUIFont"/>
                        </a:rPr>
                        <a:t>200</a:t>
                      </a: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en" sz="1600" dirty="0">
                          <a:effectLst/>
                          <a:latin typeface=".AppleSystemUIFont"/>
                        </a:rPr>
                        <a:t>OK</a:t>
                      </a: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effectLst/>
                          <a:latin typeface=".Apple SD Gothic NeoI"/>
                        </a:rPr>
                        <a:t>오류</a:t>
                      </a:r>
                      <a:r>
                        <a:rPr lang="ko-KR" altLang="en-US" sz="1600" dirty="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effectLst/>
                          <a:latin typeface=".Apple SD Gothic NeoI"/>
                        </a:rPr>
                        <a:t>없이</a:t>
                      </a:r>
                      <a:r>
                        <a:rPr lang="ko-KR" altLang="en-US" sz="1600" dirty="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effectLst/>
                          <a:latin typeface=".Apple SD Gothic NeoI"/>
                        </a:rPr>
                        <a:t>전송</a:t>
                      </a:r>
                      <a:r>
                        <a:rPr lang="ko-KR" altLang="en-US" sz="1600" dirty="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effectLst/>
                          <a:latin typeface=".Apple SD Gothic NeoI"/>
                        </a:rPr>
                        <a:t>성공</a:t>
                      </a:r>
                      <a:r>
                        <a:rPr lang="en-US" altLang="ko-KR" sz="1600" dirty="0">
                          <a:effectLst/>
                          <a:latin typeface=".AppleSystemUIFont"/>
                        </a:rPr>
                        <a:t>.</a:t>
                      </a:r>
                      <a:endParaRPr lang="ko-KR" altLang="en-US" sz="1600" dirty="0">
                        <a:effectLst/>
                        <a:latin typeface=".Apple SD Gothic NeoI"/>
                      </a:endParaRPr>
                    </a:p>
                  </a:txBody>
                  <a:tcPr marL="47625" marR="47625" marT="9525" marB="9525"/>
                </a:tc>
                <a:extLst>
                  <a:ext uri="{0D108BD9-81ED-4DB2-BD59-A6C34878D82A}">
                    <a16:rowId xmlns:a16="http://schemas.microsoft.com/office/drawing/2014/main" val="1185107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600">
                          <a:effectLst/>
                          <a:latin typeface=".AppleSystemUIFont"/>
                        </a:rPr>
                        <a:t>202</a:t>
                      </a: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  <a:latin typeface=".AppleSystemUIFont"/>
                        </a:rPr>
                        <a:t>Accepted</a:t>
                      </a: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ko-KR" altLang="en-US" sz="1600">
                          <a:effectLst/>
                          <a:latin typeface=".Apple SD Gothic NeoI"/>
                        </a:rPr>
                        <a:t>서버가</a:t>
                      </a:r>
                      <a:r>
                        <a:rPr lang="ko-KR" altLang="en-US" sz="160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>
                          <a:effectLst/>
                          <a:latin typeface=".Apple SD Gothic NeoI"/>
                        </a:rPr>
                        <a:t>클라이언트의</a:t>
                      </a:r>
                      <a:r>
                        <a:rPr lang="ko-KR" altLang="en-US" sz="160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>
                          <a:effectLst/>
                          <a:latin typeface=".Apple SD Gothic NeoI"/>
                        </a:rPr>
                        <a:t>요청을</a:t>
                      </a:r>
                      <a:r>
                        <a:rPr lang="ko-KR" altLang="en-US" sz="160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>
                          <a:effectLst/>
                          <a:latin typeface=".Apple SD Gothic NeoI"/>
                        </a:rPr>
                        <a:t>수락함</a:t>
                      </a:r>
                      <a:r>
                        <a:rPr lang="en-US" altLang="ko-KR" sz="1600">
                          <a:effectLst/>
                          <a:latin typeface=".AppleSystemUIFont"/>
                        </a:rPr>
                        <a:t>.</a:t>
                      </a:r>
                      <a:endParaRPr lang="ko-KR" altLang="en-US" sz="1600">
                        <a:effectLst/>
                        <a:latin typeface=".Apple SD Gothic NeoI"/>
                      </a:endParaRPr>
                    </a:p>
                  </a:txBody>
                  <a:tcPr marL="47625" marR="47625" marT="9525" marB="9525"/>
                </a:tc>
                <a:extLst>
                  <a:ext uri="{0D108BD9-81ED-4DB2-BD59-A6C34878D82A}">
                    <a16:rowId xmlns:a16="http://schemas.microsoft.com/office/drawing/2014/main" val="1721834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sz="1600" dirty="0">
                          <a:solidFill>
                            <a:schemeClr val="bg1"/>
                          </a:solidFill>
                          <a:effectLst/>
                          <a:latin typeface=".AppleSystemUIFont"/>
                        </a:rPr>
                        <a:t>3XX</a:t>
                      </a:r>
                    </a:p>
                  </a:txBody>
                  <a:tcPr marL="47625" marR="47625" marT="9525" marB="95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600" dirty="0">
                          <a:solidFill>
                            <a:schemeClr val="bg1"/>
                          </a:solidFill>
                          <a:effectLst/>
                          <a:latin typeface=".AppleSystemUIFont"/>
                        </a:rPr>
                        <a:t>Redirection(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.Apple SD Gothic NeoI"/>
                        </a:rPr>
                        <a:t>방향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.Apple SD Gothic NeoI"/>
                        </a:rPr>
                        <a:t>바꿈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  <a:latin typeface=".AppleSystemUIFont"/>
                        </a:rPr>
                        <a:t>)</a:t>
                      </a:r>
                    </a:p>
                  </a:txBody>
                  <a:tcPr marL="47625" marR="47625" marT="9525" marB="95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.Apple SD Gothic NeoI"/>
                        </a:rPr>
                        <a:t>자료의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.Apple SD Gothic NeoI"/>
                        </a:rPr>
                        <a:t>위치가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.Apple SD Gothic NeoI"/>
                        </a:rPr>
                        <a:t>바뀌었음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  <a:latin typeface=".AppleSystemUIFont"/>
                        </a:rPr>
                        <a:t>.</a:t>
                      </a:r>
                      <a:endParaRPr lang="ko-KR" altLang="en-US" sz="1600" dirty="0">
                        <a:solidFill>
                          <a:schemeClr val="bg1"/>
                        </a:solidFill>
                        <a:effectLst/>
                        <a:latin typeface=".Apple SD Gothic NeoI"/>
                      </a:endParaRPr>
                    </a:p>
                  </a:txBody>
                  <a:tcPr marL="47625" marR="47625" marT="9525" marB="952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329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600">
                          <a:effectLst/>
                          <a:latin typeface=".AppleSystemUIFont"/>
                        </a:rPr>
                        <a:t>304</a:t>
                      </a: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en" sz="1600" dirty="0">
                          <a:effectLst/>
                          <a:latin typeface=".AppleSystemUIFont"/>
                        </a:rPr>
                        <a:t>Not modified</a:t>
                      </a: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effectLst/>
                          <a:latin typeface=".Apple SD Gothic NeoI"/>
                        </a:rPr>
                        <a:t>클라이언트의</a:t>
                      </a:r>
                      <a:r>
                        <a:rPr lang="ko-KR" altLang="en-US" sz="1600" dirty="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effectLst/>
                          <a:latin typeface=".Apple SD Gothic NeoI"/>
                        </a:rPr>
                        <a:t>캐시에</a:t>
                      </a:r>
                      <a:r>
                        <a:rPr lang="ko-KR" altLang="en-US" sz="1600" dirty="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effectLst/>
                          <a:latin typeface=".Apple SD Gothic NeoI"/>
                        </a:rPr>
                        <a:t>이</a:t>
                      </a:r>
                      <a:r>
                        <a:rPr lang="ko-KR" altLang="en-US" sz="1600" dirty="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effectLst/>
                          <a:latin typeface=".Apple SD Gothic NeoI"/>
                        </a:rPr>
                        <a:t>문서가</a:t>
                      </a:r>
                      <a:r>
                        <a:rPr lang="ko-KR" altLang="en-US" sz="1600" dirty="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effectLst/>
                          <a:latin typeface=".Apple SD Gothic NeoI"/>
                        </a:rPr>
                        <a:t>저장되었고</a:t>
                      </a:r>
                      <a:r>
                        <a:rPr lang="ko-KR" altLang="en-US" sz="1600" dirty="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effectLst/>
                          <a:latin typeface=".Apple SD Gothic NeoI"/>
                        </a:rPr>
                        <a:t>선택적인</a:t>
                      </a:r>
                      <a:r>
                        <a:rPr lang="ko-KR" altLang="en-US" sz="1600" dirty="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effectLst/>
                          <a:latin typeface=".Apple SD Gothic NeoI"/>
                        </a:rPr>
                        <a:t>요청에</a:t>
                      </a:r>
                      <a:r>
                        <a:rPr lang="ko-KR" altLang="en-US" sz="1600" dirty="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effectLst/>
                          <a:latin typeface=".Apple SD Gothic NeoI"/>
                        </a:rPr>
                        <a:t>의해</a:t>
                      </a:r>
                      <a:r>
                        <a:rPr lang="ko-KR" altLang="en-US" sz="1600" dirty="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effectLst/>
                          <a:latin typeface=".Apple SD Gothic NeoI"/>
                        </a:rPr>
                        <a:t>수행됨</a:t>
                      </a:r>
                    </a:p>
                  </a:txBody>
                  <a:tcPr marL="47625" marR="47625" marT="9525" marB="9525"/>
                </a:tc>
                <a:extLst>
                  <a:ext uri="{0D108BD9-81ED-4DB2-BD59-A6C34878D82A}">
                    <a16:rowId xmlns:a16="http://schemas.microsoft.com/office/drawing/2014/main" val="1513358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sz="1600" dirty="0">
                          <a:solidFill>
                            <a:schemeClr val="bg1"/>
                          </a:solidFill>
                          <a:effectLst/>
                          <a:latin typeface=".AppleSystemUIFont"/>
                        </a:rPr>
                        <a:t>4XX</a:t>
                      </a:r>
                    </a:p>
                  </a:txBody>
                  <a:tcPr marL="47625" marR="47625" marT="9525" marB="95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  <a:latin typeface=".AppleSystemUIFont"/>
                        </a:rPr>
                        <a:t>Client Error(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.Apple SD Gothic NeoI"/>
                        </a:rPr>
                        <a:t>클라이언트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.Apple SD Gothic NeoI"/>
                        </a:rPr>
                        <a:t>오류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  <a:latin typeface=".AppleSystemUIFont"/>
                        </a:rPr>
                        <a:t>)</a:t>
                      </a:r>
                    </a:p>
                  </a:txBody>
                  <a:tcPr marL="47625" marR="47625" marT="9525" marB="95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.Apple SD Gothic NeoI"/>
                        </a:rPr>
                        <a:t>클라이언트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.Apple SD Gothic NeoI"/>
                        </a:rPr>
                        <a:t>측의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.Apple SD Gothic NeoI"/>
                        </a:rPr>
                        <a:t>오류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  <a:latin typeface=".AppleSystemUIFont"/>
                        </a:rPr>
                        <a:t>. </a:t>
                      </a:r>
                      <a:endParaRPr lang="ko-KR" altLang="en-US" sz="1600" dirty="0">
                        <a:solidFill>
                          <a:schemeClr val="bg1"/>
                        </a:solidFill>
                        <a:effectLst/>
                        <a:latin typeface=".Apple SD Gothic NeoI"/>
                      </a:endParaRPr>
                    </a:p>
                  </a:txBody>
                  <a:tcPr marL="47625" marR="47625" marT="9525" marB="952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778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effectLst/>
                          <a:latin typeface=".AppleSystemUIFont"/>
                        </a:rPr>
                        <a:t>400</a:t>
                      </a: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  <a:latin typeface=".AppleSystemUIFont"/>
                        </a:rPr>
                        <a:t>Bad Request</a:t>
                      </a: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ko-KR" altLang="en-US" sz="1600">
                          <a:effectLst/>
                          <a:latin typeface=".Apple SD Gothic NeoI"/>
                        </a:rPr>
                        <a:t>요청</a:t>
                      </a:r>
                      <a:r>
                        <a:rPr lang="ko-KR" altLang="en-US" sz="160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>
                          <a:effectLst/>
                          <a:latin typeface=".Apple SD Gothic NeoI"/>
                        </a:rPr>
                        <a:t>실패</a:t>
                      </a:r>
                      <a:r>
                        <a:rPr lang="en-US" altLang="ko-KR" sz="1600">
                          <a:effectLst/>
                          <a:latin typeface=".AppleSystemUIFont"/>
                        </a:rPr>
                        <a:t>. </a:t>
                      </a:r>
                      <a:r>
                        <a:rPr lang="ko-KR" altLang="en-US" sz="1600">
                          <a:effectLst/>
                          <a:latin typeface=".Apple SD Gothic NeoI"/>
                        </a:rPr>
                        <a:t>문법상</a:t>
                      </a:r>
                      <a:r>
                        <a:rPr lang="ko-KR" altLang="en-US" sz="160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>
                          <a:effectLst/>
                          <a:latin typeface=".Apple SD Gothic NeoI"/>
                        </a:rPr>
                        <a:t>오류가</a:t>
                      </a:r>
                      <a:r>
                        <a:rPr lang="ko-KR" altLang="en-US" sz="160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>
                          <a:effectLst/>
                          <a:latin typeface=".Apple SD Gothic NeoI"/>
                        </a:rPr>
                        <a:t>있어서</a:t>
                      </a:r>
                      <a:r>
                        <a:rPr lang="ko-KR" altLang="en-US" sz="160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>
                          <a:effectLst/>
                          <a:latin typeface=".Apple SD Gothic NeoI"/>
                        </a:rPr>
                        <a:t>서버가</a:t>
                      </a:r>
                      <a:r>
                        <a:rPr lang="ko-KR" altLang="en-US" sz="160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>
                          <a:effectLst/>
                          <a:latin typeface=".Apple SD Gothic NeoI"/>
                        </a:rPr>
                        <a:t>요청사항을</a:t>
                      </a:r>
                      <a:r>
                        <a:rPr lang="ko-KR" altLang="en-US" sz="160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>
                          <a:effectLst/>
                          <a:latin typeface=".Apple SD Gothic NeoI"/>
                        </a:rPr>
                        <a:t>이해하지</a:t>
                      </a:r>
                      <a:r>
                        <a:rPr lang="ko-KR" altLang="en-US" sz="160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>
                          <a:effectLst/>
                          <a:latin typeface=".Apple SD Gothic NeoI"/>
                        </a:rPr>
                        <a:t>못함</a:t>
                      </a:r>
                    </a:p>
                  </a:txBody>
                  <a:tcPr marL="47625" marR="47625" marT="9525" marB="9525"/>
                </a:tc>
                <a:extLst>
                  <a:ext uri="{0D108BD9-81ED-4DB2-BD59-A6C34878D82A}">
                    <a16:rowId xmlns:a16="http://schemas.microsoft.com/office/drawing/2014/main" val="3477665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600">
                          <a:effectLst/>
                          <a:latin typeface=".AppleSystemUIFont"/>
                        </a:rPr>
                        <a:t>401</a:t>
                      </a: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  <a:latin typeface=".AppleSystemUIFont"/>
                        </a:rPr>
                        <a:t>Unauthorized</a:t>
                      </a: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ko-KR" altLang="en-US" sz="1600">
                          <a:effectLst/>
                          <a:latin typeface=".Apple SD Gothic NeoI"/>
                        </a:rPr>
                        <a:t>권한</a:t>
                      </a:r>
                      <a:r>
                        <a:rPr lang="ko-KR" altLang="en-US" sz="160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>
                          <a:effectLst/>
                          <a:latin typeface=".Apple SD Gothic NeoI"/>
                        </a:rPr>
                        <a:t>없음</a:t>
                      </a:r>
                      <a:r>
                        <a:rPr lang="ko-KR" altLang="en-US" sz="1600">
                          <a:effectLst/>
                          <a:latin typeface=".AppleSystemUIFont"/>
                        </a:rPr>
                        <a:t> </a:t>
                      </a:r>
                      <a:r>
                        <a:rPr lang="en-US" altLang="ko-KR" sz="1600">
                          <a:effectLst/>
                          <a:latin typeface=".AppleSystemUIFont"/>
                        </a:rPr>
                        <a:t>(</a:t>
                      </a:r>
                      <a:r>
                        <a:rPr lang="ko-KR" altLang="en-US" sz="1600">
                          <a:effectLst/>
                          <a:latin typeface=".Apple SD Gothic NeoI"/>
                        </a:rPr>
                        <a:t>접속실패</a:t>
                      </a:r>
                      <a:r>
                        <a:rPr lang="en-US" altLang="ko-KR" sz="1600">
                          <a:effectLst/>
                          <a:latin typeface=".AppleSystemUIFont"/>
                        </a:rPr>
                        <a:t>)</a:t>
                      </a:r>
                      <a:endParaRPr lang="ko-KR" altLang="en-US" sz="1600">
                        <a:effectLst/>
                        <a:latin typeface=".Apple SD Gothic NeoI"/>
                      </a:endParaRPr>
                    </a:p>
                  </a:txBody>
                  <a:tcPr marL="47625" marR="47625" marT="9525" marB="9525"/>
                </a:tc>
                <a:extLst>
                  <a:ext uri="{0D108BD9-81ED-4DB2-BD59-A6C34878D82A}">
                    <a16:rowId xmlns:a16="http://schemas.microsoft.com/office/drawing/2014/main" val="1656031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600">
                          <a:effectLst/>
                          <a:latin typeface=".AppleSystemUIFont"/>
                        </a:rPr>
                        <a:t>403</a:t>
                      </a: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  <a:latin typeface=".AppleSystemUIFont"/>
                        </a:rPr>
                        <a:t>Forbidden</a:t>
                      </a: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effectLst/>
                          <a:latin typeface=".Apple SD Gothic NeoI"/>
                        </a:rPr>
                        <a:t>금지</a:t>
                      </a:r>
                    </a:p>
                  </a:txBody>
                  <a:tcPr marL="47625" marR="47625" marT="9525" marB="9525"/>
                </a:tc>
                <a:extLst>
                  <a:ext uri="{0D108BD9-81ED-4DB2-BD59-A6C34878D82A}">
                    <a16:rowId xmlns:a16="http://schemas.microsoft.com/office/drawing/2014/main" val="143931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600">
                          <a:effectLst/>
                          <a:latin typeface=".AppleSystemUIFont"/>
                        </a:rPr>
                        <a:t>404</a:t>
                      </a: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  <a:latin typeface=".AppleSystemUIFont"/>
                        </a:rPr>
                        <a:t>Not Found</a:t>
                      </a: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effectLst/>
                          <a:latin typeface=".Apple SD Gothic NeoI"/>
                        </a:rPr>
                        <a:t>서버가</a:t>
                      </a:r>
                      <a:r>
                        <a:rPr lang="ko-KR" altLang="en-US" sz="1600" dirty="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effectLst/>
                          <a:latin typeface=".Apple SD Gothic NeoI"/>
                        </a:rPr>
                        <a:t>요청한</a:t>
                      </a:r>
                      <a:r>
                        <a:rPr lang="ko-KR" altLang="en-US" sz="1600" dirty="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effectLst/>
                          <a:latin typeface=".Apple SD Gothic NeoI"/>
                        </a:rPr>
                        <a:t>파일이나</a:t>
                      </a:r>
                      <a:r>
                        <a:rPr lang="ko-KR" altLang="en-US" sz="1600" dirty="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effectLst/>
                          <a:latin typeface=".Apple SD Gothic NeoI"/>
                        </a:rPr>
                        <a:t>스크립트를</a:t>
                      </a:r>
                      <a:r>
                        <a:rPr lang="ko-KR" altLang="en-US" sz="1600" dirty="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effectLst/>
                          <a:latin typeface=".Apple SD Gothic NeoI"/>
                        </a:rPr>
                        <a:t>찾지</a:t>
                      </a:r>
                      <a:r>
                        <a:rPr lang="ko-KR" altLang="en-US" sz="1600" dirty="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effectLst/>
                          <a:latin typeface=".Apple SD Gothic NeoI"/>
                        </a:rPr>
                        <a:t>못함</a:t>
                      </a:r>
                      <a:r>
                        <a:rPr lang="en-US" altLang="ko-KR" sz="1600" dirty="0">
                          <a:effectLst/>
                          <a:latin typeface=".AppleSystemUIFont"/>
                        </a:rPr>
                        <a:t>.</a:t>
                      </a:r>
                      <a:endParaRPr lang="ko-KR" altLang="en-US" sz="1600" dirty="0">
                        <a:effectLst/>
                        <a:latin typeface=".Apple SD Gothic NeoI"/>
                      </a:endParaRPr>
                    </a:p>
                  </a:txBody>
                  <a:tcPr marL="47625" marR="47625" marT="9525" marB="9525"/>
                </a:tc>
                <a:extLst>
                  <a:ext uri="{0D108BD9-81ED-4DB2-BD59-A6C34878D82A}">
                    <a16:rowId xmlns:a16="http://schemas.microsoft.com/office/drawing/2014/main" val="88777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sz="1600" dirty="0">
                          <a:solidFill>
                            <a:schemeClr val="bg1"/>
                          </a:solidFill>
                          <a:effectLst/>
                          <a:latin typeface=".AppleSystemUIFont"/>
                        </a:rPr>
                        <a:t>5XX</a:t>
                      </a:r>
                    </a:p>
                  </a:txBody>
                  <a:tcPr marL="47625" marR="47625" marT="9525" marB="95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600" dirty="0">
                          <a:solidFill>
                            <a:schemeClr val="bg1"/>
                          </a:solidFill>
                          <a:effectLst/>
                          <a:latin typeface=".AppleSystemUIFont"/>
                        </a:rPr>
                        <a:t>Server Error(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.Apple SD Gothic NeoI"/>
                        </a:rPr>
                        <a:t>서버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.Apple SD Gothic NeoI"/>
                        </a:rPr>
                        <a:t>오류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  <a:latin typeface=".AppleSystemUIFont"/>
                        </a:rPr>
                        <a:t>)</a:t>
                      </a:r>
                    </a:p>
                  </a:txBody>
                  <a:tcPr marL="47625" marR="47625" marT="9525" marB="95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.Apple SD Gothic NeoI"/>
                        </a:rPr>
                        <a:t>서버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.Apple SD Gothic NeoI"/>
                        </a:rPr>
                        <a:t>측의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.Apple SD Gothic NeoI"/>
                        </a:rPr>
                        <a:t>오류로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.Apple SD Gothic NeoI"/>
                        </a:rPr>
                        <a:t>요청을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.Apple SD Gothic NeoI"/>
                        </a:rPr>
                        <a:t>처리할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.Apple SD Gothic NeoI"/>
                        </a:rPr>
                        <a:t>수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.Apple SD Gothic NeoI"/>
                        </a:rPr>
                        <a:t>없음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  <a:latin typeface=".AppleSystemUIFont"/>
                        </a:rPr>
                        <a:t>.</a:t>
                      </a:r>
                      <a:endParaRPr lang="ko-KR" altLang="en-US" sz="1600" dirty="0">
                        <a:solidFill>
                          <a:schemeClr val="bg1"/>
                        </a:solidFill>
                        <a:effectLst/>
                        <a:latin typeface=".Apple SD Gothic NeoI"/>
                      </a:endParaRPr>
                    </a:p>
                  </a:txBody>
                  <a:tcPr marL="47625" marR="47625" marT="9525" marB="952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53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600">
                          <a:effectLst/>
                          <a:latin typeface=".AppleSystemUIFont"/>
                        </a:rPr>
                        <a:t>500</a:t>
                      </a: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en" sz="1600" dirty="0">
                          <a:effectLst/>
                          <a:latin typeface=".AppleSystemUIFont"/>
                        </a:rPr>
                        <a:t>Internal Server Error</a:t>
                      </a: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effectLst/>
                          <a:latin typeface=".Apple SD Gothic NeoI"/>
                        </a:rPr>
                        <a:t>서버</a:t>
                      </a:r>
                      <a:r>
                        <a:rPr lang="ko-KR" altLang="en-US" sz="1600" dirty="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effectLst/>
                          <a:latin typeface=".Apple SD Gothic NeoI"/>
                        </a:rPr>
                        <a:t>내부</a:t>
                      </a:r>
                      <a:r>
                        <a:rPr lang="ko-KR" altLang="en-US" sz="1600" dirty="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effectLst/>
                          <a:latin typeface=".Apple SD Gothic NeoI"/>
                        </a:rPr>
                        <a:t>오류</a:t>
                      </a:r>
                      <a:r>
                        <a:rPr lang="en-US" altLang="ko-KR" sz="1600" dirty="0">
                          <a:effectLst/>
                          <a:latin typeface=".AppleSystemUIFont"/>
                        </a:rPr>
                        <a:t>.</a:t>
                      </a:r>
                      <a:endParaRPr lang="ko-KR" altLang="en-US" sz="1600" dirty="0">
                        <a:effectLst/>
                        <a:latin typeface=".Apple SD Gothic NeoI"/>
                      </a:endParaRPr>
                    </a:p>
                  </a:txBody>
                  <a:tcPr marL="47625" marR="47625" marT="9525" marB="9525"/>
                </a:tc>
                <a:extLst>
                  <a:ext uri="{0D108BD9-81ED-4DB2-BD59-A6C34878D82A}">
                    <a16:rowId xmlns:a16="http://schemas.microsoft.com/office/drawing/2014/main" val="2297275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600">
                          <a:effectLst/>
                          <a:latin typeface=".AppleSystemUIFont"/>
                        </a:rPr>
                        <a:t>502</a:t>
                      </a: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en" sz="1600" dirty="0">
                          <a:effectLst/>
                          <a:latin typeface=".AppleSystemUIFont"/>
                        </a:rPr>
                        <a:t>Bad gateway</a:t>
                      </a: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effectLst/>
                          <a:latin typeface=".Apple SD Gothic NeoI"/>
                        </a:rPr>
                        <a:t>게이트웨이</a:t>
                      </a:r>
                      <a:r>
                        <a:rPr lang="ko-KR" altLang="en-US" sz="1600" dirty="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effectLst/>
                          <a:latin typeface=".Apple SD Gothic NeoI"/>
                        </a:rPr>
                        <a:t>상태</a:t>
                      </a:r>
                      <a:r>
                        <a:rPr lang="ko-KR" altLang="en-US" sz="1600" dirty="0">
                          <a:effectLst/>
                          <a:latin typeface=".AppleSystemUIFont"/>
                        </a:rPr>
                        <a:t> </a:t>
                      </a:r>
                      <a:r>
                        <a:rPr lang="ko-KR" altLang="en-US" sz="1600" dirty="0">
                          <a:effectLst/>
                          <a:latin typeface=".Apple SD Gothic NeoI"/>
                        </a:rPr>
                        <a:t>나쁨</a:t>
                      </a:r>
                      <a:r>
                        <a:rPr lang="en-US" altLang="ko-KR" sz="1600" dirty="0">
                          <a:effectLst/>
                          <a:latin typeface=".AppleSystemUIFont"/>
                        </a:rPr>
                        <a:t>.</a:t>
                      </a:r>
                      <a:endParaRPr lang="ko-KR" altLang="en-US" sz="1600" dirty="0">
                        <a:effectLst/>
                        <a:latin typeface=".Apple SD Gothic NeoI"/>
                      </a:endParaRPr>
                    </a:p>
                  </a:txBody>
                  <a:tcPr marL="47625" marR="47625" marT="9525" marB="9525"/>
                </a:tc>
                <a:extLst>
                  <a:ext uri="{0D108BD9-81ED-4DB2-BD59-A6C34878D82A}">
                    <a16:rowId xmlns:a16="http://schemas.microsoft.com/office/drawing/2014/main" val="3275724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734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57F8E4-3ED8-F041-84AF-8E9C00AC7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37" y="5497374"/>
            <a:ext cx="11131826" cy="90708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200" dirty="0"/>
              <a:t>HTML + CSS</a:t>
            </a:r>
            <a:endParaRPr kumimoji="1" lang="ko-KR" altLang="en-US" sz="3200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777DA434-D6B6-C243-903A-002C02E24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46" y="907084"/>
            <a:ext cx="12125554" cy="4757738"/>
          </a:xfrm>
        </p:spPr>
      </p:pic>
    </p:spTree>
    <p:extLst>
      <p:ext uri="{BB962C8B-B14F-4D97-AF65-F5344CB8AC3E}">
        <p14:creationId xmlns:p14="http://schemas.microsoft.com/office/powerpoint/2010/main" val="3088603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7AED2-A4AB-C24F-A438-6A085B94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26263"/>
            <a:ext cx="8104632" cy="703136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1.</a:t>
            </a:r>
            <a:r>
              <a:rPr kumimoji="1" lang="ko-KR" altLang="en-US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sz="3600" dirty="0"/>
              <a:t>웹</a:t>
            </a:r>
            <a:r>
              <a:rPr kumimoji="1" lang="en-US" altLang="ko-KR" sz="3600" dirty="0"/>
              <a:t>,</a:t>
            </a:r>
            <a:r>
              <a:rPr kumimoji="1" lang="ko-KR" altLang="en-US" sz="3600" dirty="0"/>
              <a:t> 서버에 대한 이해</a:t>
            </a:r>
            <a:endParaRPr kumimoji="1" lang="ko-KR" altLang="en-US" sz="36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2A5B30C-F69C-4A4D-8D51-9D95AA8E8C37}"/>
              </a:ext>
            </a:extLst>
          </p:cNvPr>
          <p:cNvCxnSpPr>
            <a:cxnSpLocks/>
          </p:cNvCxnSpPr>
          <p:nvPr/>
        </p:nvCxnSpPr>
        <p:spPr>
          <a:xfrm flipV="1">
            <a:off x="502920" y="1076227"/>
            <a:ext cx="10176356" cy="33759"/>
          </a:xfrm>
          <a:prstGeom prst="line">
            <a:avLst/>
          </a:prstGeom>
          <a:ln w="635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1DD25FE-0B3D-784C-ADD3-18A68A132AC1}"/>
              </a:ext>
            </a:extLst>
          </p:cNvPr>
          <p:cNvCxnSpPr>
            <a:cxnSpLocks/>
          </p:cNvCxnSpPr>
          <p:nvPr/>
        </p:nvCxnSpPr>
        <p:spPr>
          <a:xfrm>
            <a:off x="305695" y="6463924"/>
            <a:ext cx="10292899" cy="0"/>
          </a:xfrm>
          <a:prstGeom prst="line">
            <a:avLst/>
          </a:prstGeom>
          <a:ln w="381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0F5B4E3-60DB-1543-B60F-D6902F0E5C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276" y="5752962"/>
            <a:ext cx="1083511" cy="585459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FE4B6F2-61E6-5246-96B1-570B8B8D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683B-A45E-874E-802B-53CDBD9BB220}" type="slidenum">
              <a:rPr kumimoji="1" lang="ko-KR" altLang="en-US" sz="1600" smtClean="0"/>
              <a:t>20</a:t>
            </a:fld>
            <a:endParaRPr kumimoji="1" lang="ko-KR" altLang="en-US" sz="1600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53A86D0-6CA1-9F4E-97A6-969B397182F2}"/>
              </a:ext>
            </a:extLst>
          </p:cNvPr>
          <p:cNvSpPr txBox="1">
            <a:spLocks/>
          </p:cNvSpPr>
          <p:nvPr/>
        </p:nvSpPr>
        <p:spPr>
          <a:xfrm>
            <a:off x="609600" y="1354336"/>
            <a:ext cx="10292899" cy="4427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kumimoji="1" lang="ko-KR" altLang="en-US" sz="2400" b="1" dirty="0"/>
              <a:t>실습 </a:t>
            </a:r>
            <a:r>
              <a:rPr kumimoji="1" lang="en-US" altLang="ko-KR" sz="2400" b="1" dirty="0"/>
              <a:t>1: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Postman</a:t>
            </a:r>
            <a:r>
              <a:rPr kumimoji="1" lang="ko-KR" altLang="en-US" sz="2400" b="1" dirty="0" err="1"/>
              <a:t>으로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server</a:t>
            </a:r>
            <a:r>
              <a:rPr kumimoji="1" lang="ko-KR" altLang="en-US" sz="2400" b="1" dirty="0"/>
              <a:t>에 요청 보내기</a:t>
            </a:r>
            <a:endParaRPr kumimoji="1" lang="en-US" altLang="ko-KR" sz="2400" b="1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lang="en" altLang="ko-KR" sz="2000" dirty="0">
              <a:hlinkClick r:id="rId3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lang="en" altLang="ko-KR" sz="2000" dirty="0">
              <a:hlinkClick r:id="rId3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lang="en" altLang="ko-KR" sz="2000" dirty="0">
              <a:hlinkClick r:id="rId3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lang="en" altLang="ko-KR" sz="2000" dirty="0">
              <a:hlinkClick r:id="rId3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lang="en" altLang="ko-KR" sz="2000" dirty="0">
              <a:hlinkClick r:id="rId3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lang="en" altLang="ko-KR" sz="2000" dirty="0">
              <a:hlinkClick r:id="rId3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lang="en" altLang="ko-KR" sz="2000" dirty="0">
              <a:hlinkClick r:id="rId3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" altLang="ko-KR" sz="2000" dirty="0">
                <a:hlinkClick r:id="rId3"/>
              </a:rPr>
              <a:t>https://www.getpostman.com/</a:t>
            </a:r>
            <a:endParaRPr lang="en" altLang="ko-KR" sz="2000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en-US" altLang="ko-KR" sz="20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endParaRPr kumimoji="1" lang="en-US" altLang="ko-KR" sz="1200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en-US" altLang="ko-KR" sz="1600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kumimoji="1" lang="en-US" altLang="ko-KR" sz="2000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kumimoji="1" lang="en-US" altLang="ko-KR" sz="20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423A7EF-2FC7-F34B-8CFB-D735F173BC9A}"/>
              </a:ext>
            </a:extLst>
          </p:cNvPr>
          <p:cNvGrpSpPr/>
          <p:nvPr/>
        </p:nvGrpSpPr>
        <p:grpSpPr>
          <a:xfrm>
            <a:off x="1965994" y="2513954"/>
            <a:ext cx="6972300" cy="2108200"/>
            <a:chOff x="2070924" y="2243008"/>
            <a:chExt cx="6972300" cy="21082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96BB480-587F-1346-BC0C-C160C455B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70924" y="2243008"/>
              <a:ext cx="6972300" cy="2108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B6533A-41E7-D548-A358-5BC8572D52A8}"/>
                </a:ext>
              </a:extLst>
            </p:cNvPr>
            <p:cNvSpPr txBox="1"/>
            <p:nvPr/>
          </p:nvSpPr>
          <p:spPr>
            <a:xfrm>
              <a:off x="4766846" y="2691555"/>
              <a:ext cx="42763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7200" b="1" dirty="0"/>
                <a:t>postman</a:t>
              </a:r>
              <a:endParaRPr kumimoji="1" lang="ko-KR" altLang="en-US" sz="7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79374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7AED2-A4AB-C24F-A438-6A085B94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26263"/>
            <a:ext cx="8104632" cy="703136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2.</a:t>
            </a:r>
            <a:r>
              <a:rPr kumimoji="1" lang="ko-KR" altLang="en-US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3600" dirty="0"/>
              <a:t>Node.js</a:t>
            </a:r>
            <a:r>
              <a:rPr kumimoji="1" lang="ko-KR" altLang="en-US" sz="3600" dirty="0"/>
              <a:t>로 웹 서버 만들기</a:t>
            </a:r>
            <a:endParaRPr kumimoji="1" lang="ko-KR" altLang="en-US" sz="36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725F2B-A424-8448-9248-6AC1577E0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7115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b="1" dirty="0"/>
              <a:t>NodeJS Web Server Library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dirty="0" err="1"/>
              <a:t>nodeJS</a:t>
            </a:r>
            <a:r>
              <a:rPr kumimoji="1" lang="en-US" altLang="ko-KR" dirty="0"/>
              <a:t> </a:t>
            </a:r>
            <a:r>
              <a:rPr kumimoji="1" lang="ko-KR" altLang="en-US" dirty="0"/>
              <a:t>기반 </a:t>
            </a:r>
            <a:r>
              <a:rPr kumimoji="1" lang="en-US" altLang="ko-KR" dirty="0"/>
              <a:t>web server library </a:t>
            </a:r>
            <a:r>
              <a:rPr kumimoji="1" lang="ko-KR" altLang="en-US" dirty="0"/>
              <a:t>중 </a:t>
            </a:r>
            <a:r>
              <a:rPr kumimoji="1" lang="en-US" altLang="ko-KR" dirty="0" err="1"/>
              <a:t>express.js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이용할 예정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2A5B30C-F69C-4A4D-8D51-9D95AA8E8C37}"/>
              </a:ext>
            </a:extLst>
          </p:cNvPr>
          <p:cNvCxnSpPr>
            <a:cxnSpLocks/>
          </p:cNvCxnSpPr>
          <p:nvPr/>
        </p:nvCxnSpPr>
        <p:spPr>
          <a:xfrm flipV="1">
            <a:off x="502920" y="1076227"/>
            <a:ext cx="10176356" cy="33759"/>
          </a:xfrm>
          <a:prstGeom prst="line">
            <a:avLst/>
          </a:prstGeom>
          <a:ln w="635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1DD25FE-0B3D-784C-ADD3-18A68A132AC1}"/>
              </a:ext>
            </a:extLst>
          </p:cNvPr>
          <p:cNvCxnSpPr>
            <a:cxnSpLocks/>
          </p:cNvCxnSpPr>
          <p:nvPr/>
        </p:nvCxnSpPr>
        <p:spPr>
          <a:xfrm>
            <a:off x="305695" y="6463924"/>
            <a:ext cx="10292899" cy="0"/>
          </a:xfrm>
          <a:prstGeom prst="line">
            <a:avLst/>
          </a:prstGeom>
          <a:ln w="381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0F5B4E3-60DB-1543-B60F-D6902F0E5C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276" y="5752962"/>
            <a:ext cx="1083511" cy="585459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FE4B6F2-61E6-5246-96B1-570B8B8D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683B-A45E-874E-802B-53CDBD9BB220}" type="slidenum">
              <a:rPr kumimoji="1" lang="ko-KR" altLang="en-US" sz="1600" smtClean="0"/>
              <a:t>21</a:t>
            </a:fld>
            <a:endParaRPr kumimoji="1"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BBD186-5A9F-9C44-A9AF-72DFE3B484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6786" y="2504254"/>
            <a:ext cx="8205414" cy="332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46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7AED2-A4AB-C24F-A438-6A085B94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26263"/>
            <a:ext cx="8104632" cy="703136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2.</a:t>
            </a:r>
            <a:r>
              <a:rPr kumimoji="1" lang="ko-KR" altLang="en-US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3600" dirty="0"/>
              <a:t>Node.js</a:t>
            </a:r>
            <a:r>
              <a:rPr kumimoji="1" lang="ko-KR" altLang="en-US" sz="3600" dirty="0"/>
              <a:t>로 웹 서버 만들기</a:t>
            </a:r>
            <a:endParaRPr kumimoji="1" lang="ko-KR" altLang="en-US" sz="36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725F2B-A424-8448-9248-6AC1577E0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7115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b="1" dirty="0"/>
              <a:t>NodeJS Web Server Library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" altLang="ko-KR" dirty="0">
                <a:hlinkClick r:id="rId2"/>
              </a:rPr>
              <a:t>https://expressjs.com/ko/</a:t>
            </a:r>
            <a:endParaRPr lang="en" altLang="ko-KR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en" altLang="ko-KR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en" altLang="ko-KR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en" altLang="ko-KR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ko-KR" altLang="en-US" dirty="0"/>
              <a:t>지금은</a:t>
            </a:r>
            <a:endParaRPr kumimoji="1" lang="en-US" altLang="ko-KR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en-US" altLang="ko-KR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dirty="0"/>
              <a:t>git clone https://</a:t>
            </a:r>
            <a:r>
              <a:rPr kumimoji="1" lang="en-US" altLang="ko-KR" dirty="0" err="1"/>
              <a:t>github.com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distrue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WaaS_express_ex.git</a:t>
            </a:r>
            <a:endParaRPr kumimoji="1" lang="en-US" altLang="ko-KR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en" altLang="ko-KR" dirty="0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2A5B30C-F69C-4A4D-8D51-9D95AA8E8C37}"/>
              </a:ext>
            </a:extLst>
          </p:cNvPr>
          <p:cNvCxnSpPr>
            <a:cxnSpLocks/>
          </p:cNvCxnSpPr>
          <p:nvPr/>
        </p:nvCxnSpPr>
        <p:spPr>
          <a:xfrm flipV="1">
            <a:off x="502920" y="1076227"/>
            <a:ext cx="10176356" cy="33759"/>
          </a:xfrm>
          <a:prstGeom prst="line">
            <a:avLst/>
          </a:prstGeom>
          <a:ln w="635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1DD25FE-0B3D-784C-ADD3-18A68A132AC1}"/>
              </a:ext>
            </a:extLst>
          </p:cNvPr>
          <p:cNvCxnSpPr>
            <a:cxnSpLocks/>
          </p:cNvCxnSpPr>
          <p:nvPr/>
        </p:nvCxnSpPr>
        <p:spPr>
          <a:xfrm>
            <a:off x="305695" y="6463924"/>
            <a:ext cx="10292899" cy="0"/>
          </a:xfrm>
          <a:prstGeom prst="line">
            <a:avLst/>
          </a:prstGeom>
          <a:ln w="381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0F5B4E3-60DB-1543-B60F-D6902F0E5C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276" y="5752962"/>
            <a:ext cx="1083511" cy="585459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FE4B6F2-61E6-5246-96B1-570B8B8D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683B-A45E-874E-802B-53CDBD9BB220}" type="slidenum">
              <a:rPr kumimoji="1" lang="ko-KR" altLang="en-US" sz="1600" smtClean="0"/>
              <a:t>22</a:t>
            </a:fld>
            <a:endParaRPr kumimoji="1"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1FCFB0-B7FC-D445-AE4F-A9F5C23B03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780" y="2637230"/>
            <a:ext cx="56642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53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7AED2-A4AB-C24F-A438-6A085B94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26263"/>
            <a:ext cx="8104632" cy="703136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2.</a:t>
            </a:r>
            <a:r>
              <a:rPr kumimoji="1" lang="ko-KR" altLang="en-US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3600" dirty="0"/>
              <a:t>Node.js</a:t>
            </a:r>
            <a:r>
              <a:rPr kumimoji="1" lang="ko-KR" altLang="en-US" sz="3600" dirty="0"/>
              <a:t>로 웹 서버 만들기</a:t>
            </a:r>
            <a:endParaRPr kumimoji="1" lang="ko-KR" altLang="en-US" sz="36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725F2B-A424-8448-9248-6AC1577E0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7115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ko-KR" altLang="en-US" b="1" dirty="0"/>
              <a:t>실습 </a:t>
            </a:r>
            <a:r>
              <a:rPr kumimoji="1" lang="en-US" altLang="ko-KR" b="1" dirty="0"/>
              <a:t>2: express example project </a:t>
            </a:r>
            <a:r>
              <a:rPr kumimoji="1" lang="ko-KR" altLang="en-US" b="1" dirty="0"/>
              <a:t>구조 이해</a:t>
            </a:r>
            <a:endParaRPr kumimoji="1" lang="en-US" altLang="ko-KR" b="1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dirty="0"/>
              <a:t>1. JS project</a:t>
            </a:r>
            <a:r>
              <a:rPr kumimoji="1" lang="ko-KR" altLang="en-US" dirty="0"/>
              <a:t>에</a:t>
            </a:r>
            <a:r>
              <a:rPr kumimoji="1" lang="en-US" altLang="ko-KR" dirty="0"/>
              <a:t> </a:t>
            </a:r>
            <a:r>
              <a:rPr kumimoji="1" lang="ko-KR" altLang="en-US" dirty="0"/>
              <a:t>대해 이해하기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package.json</a:t>
            </a:r>
            <a:r>
              <a:rPr kumimoji="1" lang="en-US" altLang="ko-KR" dirty="0"/>
              <a:t>)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dirty="0"/>
              <a:t>2. Import</a:t>
            </a:r>
            <a:r>
              <a:rPr kumimoji="1" lang="ko-KR" altLang="en-US" dirty="0"/>
              <a:t> 되고 있는 </a:t>
            </a:r>
            <a:r>
              <a:rPr kumimoji="1" lang="en-US" altLang="ko-KR" dirty="0"/>
              <a:t>module</a:t>
            </a:r>
            <a:r>
              <a:rPr kumimoji="1" lang="ko-KR" altLang="en-US" dirty="0"/>
              <a:t>들 살펴보기</a:t>
            </a:r>
            <a:endParaRPr kumimoji="1" lang="en-US" altLang="ko-KR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/>
              <a:t>Request</a:t>
            </a:r>
            <a:r>
              <a:rPr kumimoji="1" lang="ko-KR" altLang="en-US" dirty="0"/>
              <a:t>에 따른 </a:t>
            </a:r>
            <a:r>
              <a:rPr kumimoji="1" lang="en-US" altLang="ko-KR" dirty="0"/>
              <a:t>response flow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dirty="0"/>
              <a:t>4. EJS</a:t>
            </a:r>
            <a:r>
              <a:rPr kumimoji="1" lang="ko-KR" altLang="en-US" dirty="0"/>
              <a:t>에 대해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과의 차이 이해 후 수정하기</a:t>
            </a:r>
            <a:endParaRPr kumimoji="1" lang="en-US" altLang="ko-KR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en-US" altLang="ko-KR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en" altLang="ko-KR" dirty="0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2A5B30C-F69C-4A4D-8D51-9D95AA8E8C37}"/>
              </a:ext>
            </a:extLst>
          </p:cNvPr>
          <p:cNvCxnSpPr>
            <a:cxnSpLocks/>
          </p:cNvCxnSpPr>
          <p:nvPr/>
        </p:nvCxnSpPr>
        <p:spPr>
          <a:xfrm flipV="1">
            <a:off x="502920" y="1076227"/>
            <a:ext cx="10176356" cy="33759"/>
          </a:xfrm>
          <a:prstGeom prst="line">
            <a:avLst/>
          </a:prstGeom>
          <a:ln w="635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1DD25FE-0B3D-784C-ADD3-18A68A132AC1}"/>
              </a:ext>
            </a:extLst>
          </p:cNvPr>
          <p:cNvCxnSpPr>
            <a:cxnSpLocks/>
          </p:cNvCxnSpPr>
          <p:nvPr/>
        </p:nvCxnSpPr>
        <p:spPr>
          <a:xfrm>
            <a:off x="305695" y="6463924"/>
            <a:ext cx="10292899" cy="0"/>
          </a:xfrm>
          <a:prstGeom prst="line">
            <a:avLst/>
          </a:prstGeom>
          <a:ln w="381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0F5B4E3-60DB-1543-B60F-D6902F0E5C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276" y="5752962"/>
            <a:ext cx="1083511" cy="585459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FE4B6F2-61E6-5246-96B1-570B8B8D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683B-A45E-874E-802B-53CDBD9BB220}" type="slidenum">
              <a:rPr kumimoji="1" lang="ko-KR" altLang="en-US" sz="1600" smtClean="0"/>
              <a:t>23</a:t>
            </a:fld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09189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7AED2-A4AB-C24F-A438-6A085B94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26263"/>
            <a:ext cx="8104632" cy="703136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3.</a:t>
            </a:r>
            <a:r>
              <a:rPr kumimoji="1" lang="ko-KR" altLang="en-US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3600" dirty="0"/>
              <a:t>Git</a:t>
            </a:r>
            <a:r>
              <a:rPr kumimoji="1" lang="ko-KR" altLang="en-US" sz="3600" dirty="0"/>
              <a:t> 사용</a:t>
            </a:r>
            <a:endParaRPr kumimoji="1" lang="ko-KR" altLang="en-US" sz="36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725F2B-A424-8448-9248-6AC1577E0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7115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b="1" dirty="0"/>
              <a:t>Git </a:t>
            </a:r>
            <a:r>
              <a:rPr kumimoji="1" lang="ko-KR" altLang="en-US" b="1" dirty="0"/>
              <a:t>이란</a:t>
            </a:r>
            <a:r>
              <a:rPr kumimoji="1" lang="en-US" altLang="ko-KR" b="1" dirty="0"/>
              <a:t>?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dirty="0"/>
              <a:t>File</a:t>
            </a:r>
            <a:r>
              <a:rPr kumimoji="1" lang="ko-KR" altLang="en-US" dirty="0"/>
              <a:t>의 변경 사항을 추적하고 여러 명의 사용자들 간에 </a:t>
            </a:r>
            <a:r>
              <a:rPr kumimoji="1" lang="en-US" altLang="ko-KR" dirty="0"/>
              <a:t>file</a:t>
            </a:r>
            <a:r>
              <a:rPr kumimoji="1" lang="ko-KR" altLang="en-US" dirty="0"/>
              <a:t>의 작업을 조율하기 위한 </a:t>
            </a:r>
            <a:r>
              <a:rPr kumimoji="1" lang="ko-KR" altLang="en-US" b="1" dirty="0"/>
              <a:t>분산 </a:t>
            </a:r>
            <a:r>
              <a:rPr kumimoji="1" lang="en-US" altLang="ko-KR" b="1" dirty="0"/>
              <a:t>version </a:t>
            </a:r>
            <a:r>
              <a:rPr kumimoji="1" lang="ko-KR" altLang="en-US" b="1" dirty="0"/>
              <a:t>관리 </a:t>
            </a:r>
            <a:r>
              <a:rPr kumimoji="1" lang="en-US" altLang="ko-KR" b="1" dirty="0"/>
              <a:t>system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ko-KR" altLang="en-US" dirty="0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2A5B30C-F69C-4A4D-8D51-9D95AA8E8C37}"/>
              </a:ext>
            </a:extLst>
          </p:cNvPr>
          <p:cNvCxnSpPr>
            <a:cxnSpLocks/>
          </p:cNvCxnSpPr>
          <p:nvPr/>
        </p:nvCxnSpPr>
        <p:spPr>
          <a:xfrm flipV="1">
            <a:off x="502920" y="1076227"/>
            <a:ext cx="10176356" cy="33759"/>
          </a:xfrm>
          <a:prstGeom prst="line">
            <a:avLst/>
          </a:prstGeom>
          <a:ln w="635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1DD25FE-0B3D-784C-ADD3-18A68A132AC1}"/>
              </a:ext>
            </a:extLst>
          </p:cNvPr>
          <p:cNvCxnSpPr>
            <a:cxnSpLocks/>
          </p:cNvCxnSpPr>
          <p:nvPr/>
        </p:nvCxnSpPr>
        <p:spPr>
          <a:xfrm>
            <a:off x="305695" y="6463924"/>
            <a:ext cx="10292899" cy="0"/>
          </a:xfrm>
          <a:prstGeom prst="line">
            <a:avLst/>
          </a:prstGeom>
          <a:ln w="381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0F5B4E3-60DB-1543-B60F-D6902F0E5C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276" y="5752962"/>
            <a:ext cx="1083511" cy="585459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FE4B6F2-61E6-5246-96B1-570B8B8D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683B-A45E-874E-802B-53CDBD9BB220}" type="slidenum">
              <a:rPr kumimoji="1" lang="ko-KR" altLang="en-US" sz="1600" smtClean="0"/>
              <a:t>24</a:t>
            </a:fld>
            <a:endParaRPr kumimoji="1"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632731-AFAA-8F47-BC58-627233A0B0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8295" y="3177241"/>
            <a:ext cx="4455410" cy="186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69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7AED2-A4AB-C24F-A438-6A085B94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26263"/>
            <a:ext cx="8104632" cy="703136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3.</a:t>
            </a:r>
            <a:r>
              <a:rPr kumimoji="1" lang="ko-KR" altLang="en-US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3600" dirty="0"/>
              <a:t>Git</a:t>
            </a:r>
            <a:r>
              <a:rPr kumimoji="1" lang="ko-KR" altLang="en-US" sz="3600" dirty="0"/>
              <a:t> 사용</a:t>
            </a:r>
            <a:endParaRPr kumimoji="1" lang="ko-KR" altLang="en-US" sz="36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725F2B-A424-8448-9248-6AC1577E0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7115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b="1" dirty="0"/>
              <a:t>Git</a:t>
            </a:r>
            <a:r>
              <a:rPr kumimoji="1" lang="ko-KR" altLang="en-US" b="1" dirty="0"/>
              <a:t>의 기본 구조</a:t>
            </a:r>
            <a:endParaRPr kumimoji="1" lang="en-US" altLang="ko-KR" b="1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sz="2000" dirty="0"/>
              <a:t>Repository: git</a:t>
            </a:r>
            <a:r>
              <a:rPr kumimoji="1" lang="ko-KR" altLang="en-US" sz="2000" dirty="0"/>
              <a:t> 작업 구조로 구성된 작업 공간</a:t>
            </a:r>
            <a:endParaRPr kumimoji="1" lang="en-US" altLang="ko-KR" sz="20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en-US" altLang="ko-KR" sz="1600" dirty="0"/>
              <a:t>local</a:t>
            </a:r>
            <a:r>
              <a:rPr kumimoji="1" lang="ko-KR" altLang="en-US" sz="1600" dirty="0"/>
              <a:t>에서 </a:t>
            </a:r>
            <a:r>
              <a:rPr kumimoji="1" lang="en-US" altLang="ko-KR" sz="1600" dirty="0"/>
              <a:t>.git </a:t>
            </a:r>
            <a:r>
              <a:rPr kumimoji="1" lang="ko-KR" altLang="en-US" sz="1600" dirty="0"/>
              <a:t>폴더를 통해 확인할 수 있음</a:t>
            </a:r>
            <a:endParaRPr kumimoji="1" lang="en-US" altLang="ko-KR" sz="2000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sz="2000" dirty="0"/>
              <a:t>commit: </a:t>
            </a:r>
            <a:r>
              <a:rPr kumimoji="1" lang="ko-KR" altLang="en-US" sz="2000" dirty="0"/>
              <a:t>작업물의 상태를 상태를 저장한 것</a:t>
            </a:r>
            <a:endParaRPr kumimoji="1" lang="en-US" altLang="ko-KR" sz="2000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en-US" altLang="ko-KR" sz="2000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ko-KR" altLang="en-US" sz="2000" b="1" dirty="0"/>
              <a:t>저장소의 구분</a:t>
            </a:r>
            <a:endParaRPr kumimoji="1" lang="en-US" altLang="ko-KR" sz="2000" b="1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en-US" altLang="ko-KR" sz="1600" dirty="0"/>
              <a:t>Local: file</a:t>
            </a:r>
            <a:r>
              <a:rPr kumimoji="1" lang="ko-KR" altLang="en-US" sz="1600" dirty="0"/>
              <a:t> 형태로 저장되어 있는 저장소</a:t>
            </a:r>
            <a:endParaRPr kumimoji="1" lang="en-US" altLang="ko-KR" sz="16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en-US" altLang="ko-KR" sz="1600" dirty="0"/>
              <a:t>Remote: </a:t>
            </a:r>
            <a:r>
              <a:rPr kumimoji="1" lang="ko-KR" altLang="en-US" sz="1600" dirty="0"/>
              <a:t>외부의 저장소</a:t>
            </a:r>
            <a:r>
              <a:rPr kumimoji="1" lang="en-US" altLang="ko-KR" sz="1600" dirty="0"/>
              <a:t>, server</a:t>
            </a:r>
            <a:r>
              <a:rPr kumimoji="1" lang="ko-KR" altLang="en-US" sz="1600" dirty="0"/>
              <a:t>에 올려 두는 경우가 대부분 </a:t>
            </a:r>
            <a:r>
              <a:rPr kumimoji="1" lang="en-US" altLang="ko-KR" sz="1600" dirty="0"/>
              <a:t>(</a:t>
            </a:r>
            <a:r>
              <a:rPr kumimoji="1" lang="en-US" altLang="ko-KR" sz="1600" dirty="0" err="1"/>
              <a:t>github</a:t>
            </a:r>
            <a:r>
              <a:rPr kumimoji="1" lang="en-US" altLang="ko-KR" sz="1600" dirty="0"/>
              <a:t>, </a:t>
            </a:r>
            <a:r>
              <a:rPr kumimoji="1" lang="en-US" altLang="ko-KR" sz="1600" dirty="0" err="1"/>
              <a:t>gitlab</a:t>
            </a:r>
            <a:r>
              <a:rPr kumimoji="1" lang="en-US" altLang="ko-KR" sz="1600" dirty="0"/>
              <a:t>, bitbucket)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en-US" altLang="ko-KR" sz="1600" b="1" dirty="0"/>
              <a:t>Push</a:t>
            </a:r>
            <a:r>
              <a:rPr kumimoji="1" lang="en-US" altLang="ko-KR" sz="1600" dirty="0"/>
              <a:t>: local </a:t>
            </a:r>
            <a:r>
              <a:rPr kumimoji="1" lang="ko-KR" altLang="en-US" sz="1600" dirty="0"/>
              <a:t>저장소의 </a:t>
            </a:r>
            <a:r>
              <a:rPr kumimoji="1" lang="en-US" altLang="ko-KR" sz="1600" dirty="0"/>
              <a:t>commit</a:t>
            </a:r>
            <a:r>
              <a:rPr kumimoji="1" lang="ko-KR" altLang="en-US" sz="1600" dirty="0"/>
              <a:t>을 </a:t>
            </a:r>
            <a:r>
              <a:rPr kumimoji="1" lang="en-US" altLang="ko-KR" sz="1600" dirty="0"/>
              <a:t>remote </a:t>
            </a:r>
            <a:r>
              <a:rPr kumimoji="1" lang="ko-KR" altLang="en-US" sz="1600" dirty="0"/>
              <a:t>저장소에 </a:t>
            </a:r>
            <a:r>
              <a:rPr kumimoji="1" lang="en-US" altLang="ko-KR" sz="1600" dirty="0"/>
              <a:t>upload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en-US" altLang="ko-KR" sz="1600" b="1" dirty="0"/>
              <a:t>Pull</a:t>
            </a:r>
            <a:r>
              <a:rPr kumimoji="1" lang="en-US" altLang="ko-KR" sz="1600" dirty="0"/>
              <a:t>: remote </a:t>
            </a:r>
            <a:r>
              <a:rPr kumimoji="1" lang="ko-KR" altLang="en-US" sz="1600" dirty="0"/>
              <a:t>저장소의 </a:t>
            </a:r>
            <a:r>
              <a:rPr kumimoji="1" lang="en-US" altLang="ko-KR" sz="1600" dirty="0"/>
              <a:t>commit</a:t>
            </a:r>
            <a:r>
              <a:rPr kumimoji="1" lang="ko-KR" altLang="en-US" sz="1600" dirty="0"/>
              <a:t>을 </a:t>
            </a:r>
            <a:r>
              <a:rPr kumimoji="1" lang="en-US" altLang="ko-KR" sz="1600" dirty="0"/>
              <a:t>local</a:t>
            </a:r>
            <a:r>
              <a:rPr kumimoji="1" lang="ko-KR" altLang="en-US" sz="1600" dirty="0"/>
              <a:t>에 가져옴</a:t>
            </a:r>
            <a:endParaRPr kumimoji="1" lang="en-US" altLang="ko-KR" sz="2000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ko-KR" altLang="en-US" dirty="0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2A5B30C-F69C-4A4D-8D51-9D95AA8E8C37}"/>
              </a:ext>
            </a:extLst>
          </p:cNvPr>
          <p:cNvCxnSpPr>
            <a:cxnSpLocks/>
          </p:cNvCxnSpPr>
          <p:nvPr/>
        </p:nvCxnSpPr>
        <p:spPr>
          <a:xfrm flipV="1">
            <a:off x="502920" y="1076227"/>
            <a:ext cx="10176356" cy="33759"/>
          </a:xfrm>
          <a:prstGeom prst="line">
            <a:avLst/>
          </a:prstGeom>
          <a:ln w="635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1DD25FE-0B3D-784C-ADD3-18A68A132AC1}"/>
              </a:ext>
            </a:extLst>
          </p:cNvPr>
          <p:cNvCxnSpPr>
            <a:cxnSpLocks/>
          </p:cNvCxnSpPr>
          <p:nvPr/>
        </p:nvCxnSpPr>
        <p:spPr>
          <a:xfrm>
            <a:off x="305695" y="6463924"/>
            <a:ext cx="10292899" cy="0"/>
          </a:xfrm>
          <a:prstGeom prst="line">
            <a:avLst/>
          </a:prstGeom>
          <a:ln w="381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0F5B4E3-60DB-1543-B60F-D6902F0E5C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276" y="5752962"/>
            <a:ext cx="1083511" cy="585459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FE4B6F2-61E6-5246-96B1-570B8B8D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683B-A45E-874E-802B-53CDBD9BB220}" type="slidenum">
              <a:rPr kumimoji="1" lang="ko-KR" altLang="en-US" sz="1600" smtClean="0"/>
              <a:t>25</a:t>
            </a:fld>
            <a:endParaRPr kumimoji="1" lang="ko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420A0CF-AB39-2D47-ABC9-C6D6AE83D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418" y="1380874"/>
            <a:ext cx="5131244" cy="288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35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7AED2-A4AB-C24F-A438-6A085B94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26263"/>
            <a:ext cx="8104632" cy="703136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3.</a:t>
            </a:r>
            <a:r>
              <a:rPr kumimoji="1" lang="ko-KR" altLang="en-US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3600" dirty="0"/>
              <a:t>Git</a:t>
            </a:r>
            <a:r>
              <a:rPr kumimoji="1" lang="ko-KR" altLang="en-US" sz="3600" dirty="0"/>
              <a:t> 사용</a:t>
            </a:r>
            <a:endParaRPr kumimoji="1" lang="ko-KR" altLang="en-US" sz="36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725F2B-A424-8448-9248-6AC1577E0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7115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ko-KR" altLang="en-US" b="1" dirty="0"/>
              <a:t>실습 </a:t>
            </a:r>
            <a:r>
              <a:rPr kumimoji="1" lang="en-US" altLang="ko-KR" b="1" dirty="0"/>
              <a:t>3(</a:t>
            </a:r>
            <a:r>
              <a:rPr kumimoji="1" lang="ko-KR" altLang="en-US" b="1" dirty="0"/>
              <a:t>시작</a:t>
            </a:r>
            <a:r>
              <a:rPr kumimoji="1" lang="en-US" altLang="ko-KR" b="1" dirty="0"/>
              <a:t>): </a:t>
            </a:r>
            <a:r>
              <a:rPr kumimoji="1" lang="en-US" altLang="ko-KR" b="1" dirty="0" err="1"/>
              <a:t>github</a:t>
            </a:r>
            <a:r>
              <a:rPr kumimoji="1" lang="en-US" altLang="ko-KR" b="1" dirty="0"/>
              <a:t> upload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dirty="0" err="1"/>
              <a:t>Github</a:t>
            </a:r>
            <a:r>
              <a:rPr kumimoji="1" lang="ko-KR" altLang="en-US" dirty="0"/>
              <a:t> 가입</a:t>
            </a:r>
            <a:r>
              <a:rPr kumimoji="1" lang="en-US" altLang="ko-KR" dirty="0"/>
              <a:t>, </a:t>
            </a:r>
            <a:r>
              <a:rPr kumimoji="1" lang="ko-KR" altLang="en-US" dirty="0"/>
              <a:t>수정한 </a:t>
            </a:r>
            <a:r>
              <a:rPr kumimoji="1" lang="en-US" altLang="ko-KR" dirty="0"/>
              <a:t>project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upload</a:t>
            </a:r>
            <a:r>
              <a:rPr kumimoji="1" lang="ko-KR" altLang="en-US" dirty="0"/>
              <a:t>하기</a:t>
            </a:r>
            <a:endParaRPr kumimoji="1" lang="en-US" altLang="ko-KR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ko-KR" altLang="en-US" dirty="0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2A5B30C-F69C-4A4D-8D51-9D95AA8E8C37}"/>
              </a:ext>
            </a:extLst>
          </p:cNvPr>
          <p:cNvCxnSpPr>
            <a:cxnSpLocks/>
          </p:cNvCxnSpPr>
          <p:nvPr/>
        </p:nvCxnSpPr>
        <p:spPr>
          <a:xfrm flipV="1">
            <a:off x="502920" y="1076227"/>
            <a:ext cx="10176356" cy="33759"/>
          </a:xfrm>
          <a:prstGeom prst="line">
            <a:avLst/>
          </a:prstGeom>
          <a:ln w="635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1DD25FE-0B3D-784C-ADD3-18A68A132AC1}"/>
              </a:ext>
            </a:extLst>
          </p:cNvPr>
          <p:cNvCxnSpPr>
            <a:cxnSpLocks/>
          </p:cNvCxnSpPr>
          <p:nvPr/>
        </p:nvCxnSpPr>
        <p:spPr>
          <a:xfrm>
            <a:off x="305695" y="6463924"/>
            <a:ext cx="10292899" cy="0"/>
          </a:xfrm>
          <a:prstGeom prst="line">
            <a:avLst/>
          </a:prstGeom>
          <a:ln w="381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0F5B4E3-60DB-1543-B60F-D6902F0E5C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276" y="5752962"/>
            <a:ext cx="1083511" cy="585459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FE4B6F2-61E6-5246-96B1-570B8B8D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683B-A45E-874E-802B-53CDBD9BB220}" type="slidenum">
              <a:rPr kumimoji="1" lang="ko-KR" altLang="en-US" sz="1600" smtClean="0"/>
              <a:t>26</a:t>
            </a:fld>
            <a:endParaRPr kumimoji="1"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541BDA-C16C-084C-BD6C-0A54FAE0A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197" y="2590958"/>
            <a:ext cx="3983605" cy="223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21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7AED2-A4AB-C24F-A438-6A085B94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26263"/>
            <a:ext cx="8104632" cy="703136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3.</a:t>
            </a:r>
            <a:r>
              <a:rPr kumimoji="1" lang="ko-KR" altLang="en-US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3600" dirty="0"/>
              <a:t>Git</a:t>
            </a:r>
            <a:r>
              <a:rPr kumimoji="1" lang="ko-KR" altLang="en-US" sz="3600" dirty="0"/>
              <a:t> 사용</a:t>
            </a:r>
            <a:endParaRPr kumimoji="1" lang="ko-KR" altLang="en-US" sz="36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725F2B-A424-8448-9248-6AC1577E0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7115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b="1" dirty="0"/>
              <a:t>Git</a:t>
            </a:r>
            <a:r>
              <a:rPr kumimoji="1" lang="ko-KR" altLang="en-US" b="1" dirty="0"/>
              <a:t> 기본 </a:t>
            </a:r>
            <a:r>
              <a:rPr kumimoji="1" lang="en-US" altLang="ko-KR" b="1" dirty="0"/>
              <a:t>command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en-US" altLang="ko-KR" sz="2000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ko-KR" altLang="en-US" dirty="0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2A5B30C-F69C-4A4D-8D51-9D95AA8E8C37}"/>
              </a:ext>
            </a:extLst>
          </p:cNvPr>
          <p:cNvCxnSpPr>
            <a:cxnSpLocks/>
          </p:cNvCxnSpPr>
          <p:nvPr/>
        </p:nvCxnSpPr>
        <p:spPr>
          <a:xfrm flipV="1">
            <a:off x="502920" y="1076227"/>
            <a:ext cx="10176356" cy="33759"/>
          </a:xfrm>
          <a:prstGeom prst="line">
            <a:avLst/>
          </a:prstGeom>
          <a:ln w="635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1DD25FE-0B3D-784C-ADD3-18A68A132AC1}"/>
              </a:ext>
            </a:extLst>
          </p:cNvPr>
          <p:cNvCxnSpPr>
            <a:cxnSpLocks/>
          </p:cNvCxnSpPr>
          <p:nvPr/>
        </p:nvCxnSpPr>
        <p:spPr>
          <a:xfrm>
            <a:off x="305695" y="6463924"/>
            <a:ext cx="10292899" cy="0"/>
          </a:xfrm>
          <a:prstGeom prst="line">
            <a:avLst/>
          </a:prstGeom>
          <a:ln w="381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0F5B4E3-60DB-1543-B60F-D6902F0E5C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276" y="5752962"/>
            <a:ext cx="1083511" cy="585459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FE4B6F2-61E6-5246-96B1-570B8B8D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683B-A45E-874E-802B-53CDBD9BB220}" type="slidenum">
              <a:rPr kumimoji="1" lang="ko-KR" altLang="en-US" sz="1600" smtClean="0"/>
              <a:t>27</a:t>
            </a:fld>
            <a:endParaRPr kumimoji="1" lang="ko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420A0CF-AB39-2D47-ABC9-C6D6AE83D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34" y="2093610"/>
            <a:ext cx="5790305" cy="32570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3EA3B6-9717-B340-B1FF-ADCA3538C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0" y="2574975"/>
            <a:ext cx="47498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8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7AED2-A4AB-C24F-A438-6A085B94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26263"/>
            <a:ext cx="8104632" cy="703136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3.</a:t>
            </a:r>
            <a:r>
              <a:rPr kumimoji="1" lang="ko-KR" altLang="en-US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3600" dirty="0"/>
              <a:t>Git</a:t>
            </a:r>
            <a:r>
              <a:rPr kumimoji="1" lang="ko-KR" altLang="en-US" sz="3600" dirty="0"/>
              <a:t> 사용</a:t>
            </a:r>
            <a:endParaRPr kumimoji="1" lang="ko-KR" altLang="en-US" sz="36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725F2B-A424-8448-9248-6AC1577E0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7115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b="1" dirty="0"/>
              <a:t>Git branch (</a:t>
            </a:r>
            <a:r>
              <a:rPr kumimoji="1" lang="ko-KR" altLang="en-US" b="1" dirty="0"/>
              <a:t>실습</a:t>
            </a:r>
            <a:r>
              <a:rPr kumimoji="1" lang="en-US" altLang="ko-KR" b="1" dirty="0"/>
              <a:t>)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sz="2000" dirty="0"/>
              <a:t>branch: code</a:t>
            </a:r>
            <a:r>
              <a:rPr kumimoji="1" lang="ko-KR" altLang="en-US" sz="2000" dirty="0"/>
              <a:t> 개발을 </a:t>
            </a:r>
            <a:r>
              <a:rPr kumimoji="1" lang="en-US" altLang="ko-KR" sz="2000" dirty="0"/>
              <a:t>feature</a:t>
            </a:r>
            <a:r>
              <a:rPr kumimoji="1" lang="ko-KR" altLang="en-US" sz="2000" dirty="0"/>
              <a:t>에 따라 독립적으로 복사해 진행할 수 있도록 구분</a:t>
            </a:r>
            <a:endParaRPr kumimoji="1" lang="en-US" altLang="ko-KR" sz="2000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sz="2000" dirty="0"/>
              <a:t>checkout: </a:t>
            </a:r>
            <a:r>
              <a:rPr kumimoji="1" lang="ko-KR" altLang="en-US" sz="2000" dirty="0"/>
              <a:t>특정 상태의 </a:t>
            </a:r>
            <a:r>
              <a:rPr kumimoji="1" lang="en-US" altLang="ko-KR" sz="2000" dirty="0"/>
              <a:t>commit</a:t>
            </a:r>
            <a:r>
              <a:rPr kumimoji="1" lang="ko-KR" altLang="en-US" sz="2000" dirty="0"/>
              <a:t>이나 </a:t>
            </a:r>
            <a:r>
              <a:rPr kumimoji="1" lang="en-US" altLang="ko-KR" sz="2000" dirty="0"/>
              <a:t>branch</a:t>
            </a:r>
            <a:r>
              <a:rPr kumimoji="1" lang="ko-KR" altLang="en-US" sz="2000" dirty="0"/>
              <a:t>로 이동</a:t>
            </a:r>
            <a:endParaRPr kumimoji="1" lang="en-US" altLang="ko-KR" sz="2000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sz="2000" dirty="0"/>
              <a:t>merge: </a:t>
            </a:r>
            <a:r>
              <a:rPr kumimoji="1" lang="ko-KR" altLang="en-US" sz="2000" dirty="0"/>
              <a:t>특정 </a:t>
            </a:r>
            <a:r>
              <a:rPr kumimoji="1" lang="en-US" altLang="ko-KR" sz="2000" dirty="0"/>
              <a:t>branch</a:t>
            </a:r>
            <a:r>
              <a:rPr kumimoji="1" lang="ko-KR" altLang="en-US" sz="2000" dirty="0"/>
              <a:t>에서 다른 </a:t>
            </a:r>
            <a:r>
              <a:rPr kumimoji="1" lang="en-US" altLang="ko-KR" sz="2000" dirty="0"/>
              <a:t>branch</a:t>
            </a:r>
            <a:r>
              <a:rPr kumimoji="1" lang="ko-KR" altLang="en-US" sz="2000" dirty="0"/>
              <a:t>로 작업 코드를 합치는 것</a:t>
            </a:r>
            <a:endParaRPr kumimoji="1" lang="en-US" altLang="ko-KR" sz="20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en-US" altLang="ko-KR" sz="2000" dirty="0"/>
              <a:t>	conflict: </a:t>
            </a:r>
            <a:r>
              <a:rPr kumimoji="1" lang="ko-KR" altLang="en-US" sz="2000" dirty="0"/>
              <a:t>기존 </a:t>
            </a:r>
            <a:r>
              <a:rPr kumimoji="1" lang="en-US" altLang="ko-KR" sz="2000" dirty="0"/>
              <a:t>branch</a:t>
            </a:r>
            <a:r>
              <a:rPr kumimoji="1" lang="ko-KR" altLang="en-US" sz="2000" dirty="0"/>
              <a:t>의 내용과 새 </a:t>
            </a:r>
            <a:r>
              <a:rPr kumimoji="1" lang="en-US" altLang="ko-KR" sz="2000" dirty="0"/>
              <a:t>branch</a:t>
            </a:r>
            <a:r>
              <a:rPr kumimoji="1" lang="ko-KR" altLang="en-US" sz="2000" dirty="0"/>
              <a:t>의 내용이 겹치는 경우 발생</a:t>
            </a:r>
            <a:endParaRPr kumimoji="1" lang="en-US" altLang="ko-KR" sz="2000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ko-KR" altLang="en-US" dirty="0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2A5B30C-F69C-4A4D-8D51-9D95AA8E8C37}"/>
              </a:ext>
            </a:extLst>
          </p:cNvPr>
          <p:cNvCxnSpPr>
            <a:cxnSpLocks/>
          </p:cNvCxnSpPr>
          <p:nvPr/>
        </p:nvCxnSpPr>
        <p:spPr>
          <a:xfrm flipV="1">
            <a:off x="502920" y="1076227"/>
            <a:ext cx="10176356" cy="33759"/>
          </a:xfrm>
          <a:prstGeom prst="line">
            <a:avLst/>
          </a:prstGeom>
          <a:ln w="635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1DD25FE-0B3D-784C-ADD3-18A68A132AC1}"/>
              </a:ext>
            </a:extLst>
          </p:cNvPr>
          <p:cNvCxnSpPr>
            <a:cxnSpLocks/>
          </p:cNvCxnSpPr>
          <p:nvPr/>
        </p:nvCxnSpPr>
        <p:spPr>
          <a:xfrm>
            <a:off x="305695" y="6463924"/>
            <a:ext cx="10292899" cy="0"/>
          </a:xfrm>
          <a:prstGeom prst="line">
            <a:avLst/>
          </a:prstGeom>
          <a:ln w="381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0F5B4E3-60DB-1543-B60F-D6902F0E5C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276" y="5752962"/>
            <a:ext cx="1083511" cy="585459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FE4B6F2-61E6-5246-96B1-570B8B8D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683B-A45E-874E-802B-53CDBD9BB220}" type="slidenum">
              <a:rPr kumimoji="1" lang="ko-KR" altLang="en-US" sz="1600" smtClean="0"/>
              <a:t>28</a:t>
            </a:fld>
            <a:endParaRPr kumimoji="1"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5D2C2DB-DCAB-7749-B68A-0DC892C61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441" y="4024460"/>
            <a:ext cx="4252843" cy="21791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F67818-3DA4-7248-8CFC-D5EF42823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395" y="3958841"/>
            <a:ext cx="4279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2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7AED2-A4AB-C24F-A438-6A085B94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26263"/>
            <a:ext cx="8104632" cy="703136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3.</a:t>
            </a:r>
            <a:r>
              <a:rPr kumimoji="1" lang="ko-KR" altLang="en-US" sz="3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3600" dirty="0"/>
              <a:t>Git</a:t>
            </a:r>
            <a:r>
              <a:rPr kumimoji="1" lang="ko-KR" altLang="en-US" sz="3600" dirty="0"/>
              <a:t> 사용</a:t>
            </a:r>
            <a:endParaRPr kumimoji="1" lang="ko-KR" altLang="en-US" sz="36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725F2B-A424-8448-9248-6AC1577E0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7115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ko-KR" altLang="en-US" b="1" dirty="0"/>
              <a:t>실습 </a:t>
            </a:r>
            <a:r>
              <a:rPr kumimoji="1" lang="en-US" altLang="ko-KR" b="1" dirty="0"/>
              <a:t>3: </a:t>
            </a:r>
            <a:r>
              <a:rPr kumimoji="1" lang="ko-KR" altLang="en-US" b="1" dirty="0"/>
              <a:t>오늘 수정한 </a:t>
            </a:r>
            <a:r>
              <a:rPr kumimoji="1" lang="en-US" altLang="ko-KR" b="1" dirty="0"/>
              <a:t>project upload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ko-KR" altLang="en-US" dirty="0"/>
              <a:t>수정한 </a:t>
            </a:r>
            <a:r>
              <a:rPr kumimoji="1" lang="en-US" altLang="ko-KR" dirty="0"/>
              <a:t>project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upload</a:t>
            </a:r>
            <a:r>
              <a:rPr kumimoji="1" lang="ko-KR" altLang="en-US" dirty="0"/>
              <a:t>하기</a:t>
            </a:r>
            <a:endParaRPr kumimoji="1" lang="en-US" altLang="ko-KR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dirty="0"/>
              <a:t>Repo URL </a:t>
            </a:r>
            <a:r>
              <a:rPr kumimoji="1" lang="ko-KR" altLang="en-US" dirty="0"/>
              <a:t>제출</a:t>
            </a:r>
            <a:r>
              <a:rPr kumimoji="1" lang="en-US" altLang="ko-KR" dirty="0"/>
              <a:t>: </a:t>
            </a:r>
            <a:r>
              <a:rPr kumimoji="1" lang="en-US" altLang="ko-KR" dirty="0">
                <a:hlinkClick r:id="rId2"/>
              </a:rPr>
              <a:t>gil4260@naver.com</a:t>
            </a:r>
            <a:endParaRPr kumimoji="1" lang="en-US" altLang="ko-KR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dirty="0"/>
              <a:t>	</a:t>
            </a:r>
            <a:r>
              <a:rPr kumimoji="1" lang="ko-KR" altLang="en-US" dirty="0"/>
              <a:t>메일 제목 형식</a:t>
            </a:r>
            <a:r>
              <a:rPr kumimoji="1" lang="en-US" altLang="ko-KR" dirty="0"/>
              <a:t>: </a:t>
            </a:r>
            <a:r>
              <a:rPr kumimoji="1" lang="en-US" altLang="ko-KR" dirty="0" err="1"/>
              <a:t>printf</a:t>
            </a:r>
            <a:r>
              <a:rPr kumimoji="1" lang="en-US" altLang="ko-KR" dirty="0"/>
              <a:t>(“[</a:t>
            </a:r>
            <a:r>
              <a:rPr kumimoji="1" lang="en-US" altLang="ko-KR" dirty="0" err="1"/>
              <a:t>WaaS</a:t>
            </a:r>
            <a:r>
              <a:rPr kumimoji="1" lang="en-US" altLang="ko-KR" dirty="0"/>
              <a:t> 1</a:t>
            </a:r>
            <a:r>
              <a:rPr kumimoji="1" lang="ko-KR" altLang="en-US" dirty="0"/>
              <a:t>차 세미나</a:t>
            </a:r>
            <a:r>
              <a:rPr kumimoji="1" lang="en-US" altLang="ko-KR" dirty="0"/>
              <a:t>] %s”, &lt;</a:t>
            </a:r>
            <a:r>
              <a:rPr kumimoji="1" lang="ko-KR" altLang="en-US" dirty="0" err="1"/>
              <a:t>본인이름</a:t>
            </a:r>
            <a:r>
              <a:rPr kumimoji="1" lang="en-US" altLang="ko-KR" dirty="0"/>
              <a:t>&gt;);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ko-KR" altLang="en-US" dirty="0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2A5B30C-F69C-4A4D-8D51-9D95AA8E8C37}"/>
              </a:ext>
            </a:extLst>
          </p:cNvPr>
          <p:cNvCxnSpPr>
            <a:cxnSpLocks/>
          </p:cNvCxnSpPr>
          <p:nvPr/>
        </p:nvCxnSpPr>
        <p:spPr>
          <a:xfrm flipV="1">
            <a:off x="502920" y="1076227"/>
            <a:ext cx="10176356" cy="33759"/>
          </a:xfrm>
          <a:prstGeom prst="line">
            <a:avLst/>
          </a:prstGeom>
          <a:ln w="635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1DD25FE-0B3D-784C-ADD3-18A68A132AC1}"/>
              </a:ext>
            </a:extLst>
          </p:cNvPr>
          <p:cNvCxnSpPr>
            <a:cxnSpLocks/>
          </p:cNvCxnSpPr>
          <p:nvPr/>
        </p:nvCxnSpPr>
        <p:spPr>
          <a:xfrm>
            <a:off x="305695" y="6463924"/>
            <a:ext cx="10292899" cy="0"/>
          </a:xfrm>
          <a:prstGeom prst="line">
            <a:avLst/>
          </a:prstGeom>
          <a:ln w="381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0F5B4E3-60DB-1543-B60F-D6902F0E5C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276" y="5752962"/>
            <a:ext cx="1083511" cy="585459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FE4B6F2-61E6-5246-96B1-570B8B8D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683B-A45E-874E-802B-53CDBD9BB220}" type="slidenum">
              <a:rPr kumimoji="1" lang="ko-KR" altLang="en-US" sz="1600" smtClean="0"/>
              <a:t>29</a:t>
            </a:fld>
            <a:endParaRPr kumimoji="1"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541BDA-C16C-084C-BD6C-0A54FAE0A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736" y="3429000"/>
            <a:ext cx="2929328" cy="164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59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9FCA9-DDD6-3746-86A0-552B8B934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28764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웹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C81F5039-890A-B549-B38C-BC7DD9B28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354" y="1194184"/>
            <a:ext cx="11041291" cy="500380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06ACDEF-8497-4747-B352-12CAC3A815C6}"/>
              </a:ext>
            </a:extLst>
          </p:cNvPr>
          <p:cNvSpPr/>
          <p:nvPr/>
        </p:nvSpPr>
        <p:spPr>
          <a:xfrm>
            <a:off x="6001407" y="1194184"/>
            <a:ext cx="5604728" cy="49722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958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7AED2-A4AB-C24F-A438-6A085B94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7731" y="3083819"/>
            <a:ext cx="8104632" cy="703136"/>
          </a:xfrm>
        </p:spPr>
        <p:txBody>
          <a:bodyPr>
            <a:noAutofit/>
          </a:bodyPr>
          <a:lstStyle/>
          <a:p>
            <a:r>
              <a:rPr kumimoji="1" lang="ko-KR" altLang="en-US" sz="48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수고하셨습니다 </a:t>
            </a:r>
            <a:r>
              <a:rPr kumimoji="1" lang="en-US" altLang="ko-KR" sz="4800" b="1" dirty="0">
                <a:latin typeface="NanumSquare" panose="020B0600000101010101" pitchFamily="34" charset="-127"/>
                <a:ea typeface="NanumSquare" panose="020B0600000101010101" pitchFamily="34" charset="-127"/>
                <a:sym typeface="Wingdings" pitchFamily="2" charset="2"/>
              </a:rPr>
              <a:t></a:t>
            </a:r>
            <a:endParaRPr kumimoji="1" lang="ko-KR" altLang="en-US" sz="48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2A5B30C-F69C-4A4D-8D51-9D95AA8E8C37}"/>
              </a:ext>
            </a:extLst>
          </p:cNvPr>
          <p:cNvCxnSpPr>
            <a:cxnSpLocks/>
          </p:cNvCxnSpPr>
          <p:nvPr/>
        </p:nvCxnSpPr>
        <p:spPr>
          <a:xfrm flipV="1">
            <a:off x="502920" y="1076227"/>
            <a:ext cx="10176356" cy="33759"/>
          </a:xfrm>
          <a:prstGeom prst="line">
            <a:avLst/>
          </a:prstGeom>
          <a:ln w="635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1DD25FE-0B3D-784C-ADD3-18A68A132AC1}"/>
              </a:ext>
            </a:extLst>
          </p:cNvPr>
          <p:cNvCxnSpPr>
            <a:cxnSpLocks/>
          </p:cNvCxnSpPr>
          <p:nvPr/>
        </p:nvCxnSpPr>
        <p:spPr>
          <a:xfrm>
            <a:off x="305695" y="6463924"/>
            <a:ext cx="10292899" cy="0"/>
          </a:xfrm>
          <a:prstGeom prst="line">
            <a:avLst/>
          </a:prstGeom>
          <a:ln w="38100">
            <a:solidFill>
              <a:srgbClr val="302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0F5B4E3-60DB-1543-B60F-D6902F0E5C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276" y="5752962"/>
            <a:ext cx="1083511" cy="585459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FE4B6F2-61E6-5246-96B1-570B8B8D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683B-A45E-874E-802B-53CDBD9BB220}" type="slidenum">
              <a:rPr kumimoji="1" lang="ko-KR" altLang="en-US" sz="1600" smtClean="0"/>
              <a:t>30</a:t>
            </a:fld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08805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925462-0464-0B4D-89FB-2292E8FDE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0515600" cy="915023"/>
          </a:xfrm>
        </p:spPr>
        <p:txBody>
          <a:bodyPr/>
          <a:lstStyle/>
          <a:p>
            <a:r>
              <a:rPr kumimoji="1" lang="ko-KR" altLang="en-US" dirty="0"/>
              <a:t>자바스크립트 맛보기</a:t>
            </a:r>
          </a:p>
        </p:txBody>
      </p:sp>
      <p:pic>
        <p:nvPicPr>
          <p:cNvPr id="5" name="내용 개체 틀 4" descr="스크린샷, 모니터, 검은색, 컴퓨터이(가) 표시된 사진&#10;&#10;자동 생성된 설명">
            <a:extLst>
              <a:ext uri="{FF2B5EF4-FFF2-40B4-BE49-F238E27FC236}">
                <a16:creationId xmlns:a16="http://schemas.microsoft.com/office/drawing/2014/main" id="{71C1C7C5-C034-6246-949E-949A2AAF5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915023"/>
            <a:ext cx="9508763" cy="594297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4918C-A8DF-5B42-8254-FBB121A68B3B}"/>
              </a:ext>
            </a:extLst>
          </p:cNvPr>
          <p:cNvSpPr txBox="1"/>
          <p:nvPr/>
        </p:nvSpPr>
        <p:spPr>
          <a:xfrm>
            <a:off x="9642112" y="1043610"/>
            <a:ext cx="25498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 err="1"/>
              <a:t>크롬켜고</a:t>
            </a:r>
            <a:endParaRPr kumimoji="1" lang="en-US" altLang="ko-KR" sz="4400" dirty="0"/>
          </a:p>
          <a:p>
            <a:r>
              <a:rPr kumimoji="1" lang="en-US" altLang="ko-KR" sz="4400" dirty="0"/>
              <a:t>F12</a:t>
            </a:r>
          </a:p>
          <a:p>
            <a:r>
              <a:rPr kumimoji="1" lang="ko-KR" altLang="en-US" sz="4400" dirty="0"/>
              <a:t>누르고</a:t>
            </a:r>
            <a:endParaRPr kumimoji="1" lang="en-US" altLang="ko-KR" sz="4400" dirty="0"/>
          </a:p>
          <a:p>
            <a:r>
              <a:rPr kumimoji="1" lang="en-US" altLang="ko-KR" sz="4400" dirty="0"/>
              <a:t>Console</a:t>
            </a:r>
          </a:p>
          <a:p>
            <a:r>
              <a:rPr kumimoji="1" lang="ko-KR" altLang="en-US" sz="4400" dirty="0"/>
              <a:t>클릭</a:t>
            </a:r>
            <a:endParaRPr kumimoji="1" lang="en-US" altLang="ko-KR" sz="4400" dirty="0"/>
          </a:p>
          <a:p>
            <a:endParaRPr kumimoji="1"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218512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17B8F-A9A0-494C-9A93-5469E4B4F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방금 </a:t>
            </a:r>
            <a:r>
              <a:rPr kumimoji="1" lang="ko-KR" altLang="en-US" dirty="0" err="1"/>
              <a:t>한것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0125E3-DE83-744C-82C1-88EBA7BBB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변수 정의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let, const</a:t>
            </a:r>
            <a:r>
              <a:rPr kumimoji="1" lang="ko-KR" altLang="en-US" dirty="0"/>
              <a:t>가 있다</a:t>
            </a:r>
            <a:endParaRPr kumimoji="1" lang="en-US" altLang="ko-KR" dirty="0"/>
          </a:p>
          <a:p>
            <a:r>
              <a:rPr kumimoji="1" lang="ko-KR" altLang="en-US" dirty="0"/>
              <a:t>함수 만드는 방법</a:t>
            </a:r>
            <a:r>
              <a:rPr kumimoji="1" lang="en-US" altLang="ko-KR" dirty="0"/>
              <a:t>, </a:t>
            </a:r>
            <a:r>
              <a:rPr kumimoji="1" lang="ko-KR" altLang="en-US" dirty="0"/>
              <a:t>매개변수를 받는 방법</a:t>
            </a:r>
            <a:endParaRPr kumimoji="1" lang="en-US" altLang="ko-KR" dirty="0"/>
          </a:p>
          <a:p>
            <a:r>
              <a:rPr kumimoji="1" lang="ko-KR" altLang="en-US" dirty="0"/>
              <a:t>함수도 변수처럼 쓸 수 있다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Functions are first-class citizens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파이썬처럼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자료형이</a:t>
            </a:r>
            <a:r>
              <a:rPr kumimoji="1" lang="ko-KR" altLang="en-US" dirty="0"/>
              <a:t> 고정되지 않는다</a:t>
            </a:r>
            <a:endParaRPr kumimoji="1" lang="en-US" altLang="ko-KR" dirty="0"/>
          </a:p>
          <a:p>
            <a:r>
              <a:rPr kumimoji="1" lang="en-US" altLang="ko-KR" dirty="0"/>
              <a:t>if,</a:t>
            </a:r>
            <a:r>
              <a:rPr kumimoji="1" lang="ko-KR" altLang="en-US" dirty="0"/>
              <a:t> </a:t>
            </a:r>
            <a:r>
              <a:rPr kumimoji="1" lang="en-US" altLang="ko-KR" dirty="0"/>
              <a:t>for</a:t>
            </a:r>
            <a:r>
              <a:rPr kumimoji="1" lang="ko-KR" altLang="en-US" dirty="0"/>
              <a:t>같은 기능은 </a:t>
            </a:r>
            <a:r>
              <a:rPr kumimoji="1" lang="en-US" altLang="ko-KR" dirty="0" err="1"/>
              <a:t>c++</a:t>
            </a:r>
            <a:r>
              <a:rPr kumimoji="1" lang="ko-KR" altLang="en-US" dirty="0"/>
              <a:t>와 매우 유사함</a:t>
            </a:r>
            <a:endParaRPr kumimoji="1" lang="en-US" altLang="ko-KR" dirty="0"/>
          </a:p>
          <a:p>
            <a:r>
              <a:rPr kumimoji="1" lang="ko-KR" altLang="en-US" dirty="0"/>
              <a:t>세미콜론은 있어도 되고 없어도 됨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상관ㄴ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278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4728F-7A5A-F849-BB81-7DF03F9FF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오늘 </a:t>
            </a:r>
            <a:r>
              <a:rPr kumimoji="1" lang="ko-KR" altLang="en-US" dirty="0" err="1"/>
              <a:t>만들거</a:t>
            </a:r>
            <a:endParaRPr kumimoji="1" lang="ko-KR" altLang="en-US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A58E7510-FE0D-BF41-9120-EC0EA43EA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225" y="1178326"/>
            <a:ext cx="11131550" cy="4993474"/>
          </a:xfrm>
        </p:spPr>
      </p:pic>
    </p:spTree>
    <p:extLst>
      <p:ext uri="{BB962C8B-B14F-4D97-AF65-F5344CB8AC3E}">
        <p14:creationId xmlns:p14="http://schemas.microsoft.com/office/powerpoint/2010/main" val="553144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7624E-AC83-C74E-97E5-995D3A336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시작하기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9290FF-AB0A-1A40-8F4F-9ABF9DCF9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https://codepen.io/</a:t>
            </a:r>
            <a:br>
              <a:rPr kumimoji="1" lang="en-US" altLang="ko-KR" dirty="0"/>
            </a:br>
            <a:r>
              <a:rPr kumimoji="1" lang="ko-KR" altLang="en-US" dirty="0"/>
              <a:t>회원가입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lang="en-US" altLang="ko-KR" dirty="0">
                <a:hlinkClick r:id="rId3"/>
              </a:rPr>
              <a:t>https://codepen.io/jungnoh/pen/MWYexYv</a:t>
            </a:r>
            <a:endParaRPr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95443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1B1D8-445F-BB4E-84AC-2A5796F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10"/>
            <a:ext cx="10515600" cy="979384"/>
          </a:xfrm>
        </p:spPr>
        <p:txBody>
          <a:bodyPr/>
          <a:lstStyle/>
          <a:p>
            <a:r>
              <a:rPr kumimoji="1" lang="ko-KR" altLang="en-US" dirty="0"/>
              <a:t>인터넷의 구조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230A36-E49D-9448-86B1-4F972B40A9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5086" y="910186"/>
            <a:ext cx="7821828" cy="581128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97ECC2C-F0E2-AF4D-9FE8-27F5A7C439A6}"/>
              </a:ext>
            </a:extLst>
          </p:cNvPr>
          <p:cNvGrpSpPr/>
          <p:nvPr/>
        </p:nvGrpSpPr>
        <p:grpSpPr>
          <a:xfrm>
            <a:off x="4771243" y="2239092"/>
            <a:ext cx="1703698" cy="2226162"/>
            <a:chOff x="4771243" y="2239092"/>
            <a:chExt cx="1703698" cy="222616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5043D5E-48B0-E047-A3A0-7B830CEBEB48}"/>
                </a:ext>
              </a:extLst>
            </p:cNvPr>
            <p:cNvSpPr/>
            <p:nvPr/>
          </p:nvSpPr>
          <p:spPr>
            <a:xfrm>
              <a:off x="4831492" y="2239092"/>
              <a:ext cx="1643449" cy="16434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D5589B-FDC1-D543-9905-9B4CD0C36B19}"/>
                </a:ext>
              </a:extLst>
            </p:cNvPr>
            <p:cNvSpPr txBox="1"/>
            <p:nvPr/>
          </p:nvSpPr>
          <p:spPr>
            <a:xfrm>
              <a:off x="4771243" y="4003589"/>
              <a:ext cx="881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b="1" dirty="0">
                  <a:solidFill>
                    <a:srgbClr val="FF0000"/>
                  </a:solidFill>
                </a:rPr>
                <a:t>?????</a:t>
              </a:r>
              <a:endParaRPr kumimoji="1" lang="ko-KR" altLang="en-US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36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A4A4D62-9DAF-9943-8FC9-5516943D91A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1983" y="877330"/>
            <a:ext cx="4888034" cy="29933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2EA31D-1715-1E4F-87CD-2659B99B70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848" y="4593623"/>
            <a:ext cx="10886303" cy="91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56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1072</Words>
  <Application>Microsoft Macintosh PowerPoint</Application>
  <PresentationFormat>와이드스크린</PresentationFormat>
  <Paragraphs>240</Paragraphs>
  <Slides>30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.Apple SD Gothic NeoI</vt:lpstr>
      <vt:lpstr>.AppleSystemUIFont</vt:lpstr>
      <vt:lpstr>맑은 고딕</vt:lpstr>
      <vt:lpstr>NanumSquare</vt:lpstr>
      <vt:lpstr>NanumSquare ExtraBold</vt:lpstr>
      <vt:lpstr>Arial</vt:lpstr>
      <vt:lpstr>Wingdings</vt:lpstr>
      <vt:lpstr>Office 테마</vt:lpstr>
      <vt:lpstr>신입생 세미나</vt:lpstr>
      <vt:lpstr>HTML + CSS</vt:lpstr>
      <vt:lpstr>웹</vt:lpstr>
      <vt:lpstr>자바스크립트 맛보기</vt:lpstr>
      <vt:lpstr>방금 한것</vt:lpstr>
      <vt:lpstr>오늘 만들거</vt:lpstr>
      <vt:lpstr>시작하기</vt:lpstr>
      <vt:lpstr>인터넷의 구조</vt:lpstr>
      <vt:lpstr>PowerPoint 프레젠테이션</vt:lpstr>
      <vt:lpstr>Node.js특)</vt:lpstr>
      <vt:lpstr>간단한 서버 만들어보기</vt:lpstr>
      <vt:lpstr>PowerPoint 프레젠테이션</vt:lpstr>
      <vt:lpstr>신입생 세미나</vt:lpstr>
      <vt:lpstr>1. 웹, 서버에 대한 이해</vt:lpstr>
      <vt:lpstr>1. 웹, 서버에 대한 이해</vt:lpstr>
      <vt:lpstr>1. 웹, 서버에 대한 이해</vt:lpstr>
      <vt:lpstr>1. 웹, 서버에 대한 이해</vt:lpstr>
      <vt:lpstr>1. 웹, 서버에 대한 이해</vt:lpstr>
      <vt:lpstr>1. 웹, 서버에 대한 이해</vt:lpstr>
      <vt:lpstr>1. 웹, 서버에 대한 이해</vt:lpstr>
      <vt:lpstr>2. Node.js로 웹 서버 만들기</vt:lpstr>
      <vt:lpstr>2. Node.js로 웹 서버 만들기</vt:lpstr>
      <vt:lpstr>2. Node.js로 웹 서버 만들기</vt:lpstr>
      <vt:lpstr>3. Git 사용</vt:lpstr>
      <vt:lpstr>3. Git 사용</vt:lpstr>
      <vt:lpstr>3. Git 사용</vt:lpstr>
      <vt:lpstr>3. Git 사용</vt:lpstr>
      <vt:lpstr>3. Git 사용</vt:lpstr>
      <vt:lpstr>3. Git 사용</vt:lpstr>
      <vt:lpstr>수고하셨습니다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WaaS 리빌딩</dc:title>
  <dc:creator>정연길[ 학부재학 / 사이버국방학과 ]</dc:creator>
  <cp:lastModifiedBy>정연길[ 학부재학 / 사이버국방학과 ]</cp:lastModifiedBy>
  <cp:revision>120</cp:revision>
  <dcterms:created xsi:type="dcterms:W3CDTF">2019-11-29T14:30:21Z</dcterms:created>
  <dcterms:modified xsi:type="dcterms:W3CDTF">2019-12-20T04:19:22Z</dcterms:modified>
</cp:coreProperties>
</file>